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sdx" ContentType="application/vnd.ms-visio.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8" r:id="rId1"/>
    <p:sldMasterId id="2147483718" r:id="rId2"/>
    <p:sldMasterId id="2147483726" r:id="rId3"/>
  </p:sldMasterIdLst>
  <p:notesMasterIdLst>
    <p:notesMasterId r:id="rId69"/>
  </p:notesMasterIdLst>
  <p:handoutMasterIdLst>
    <p:handoutMasterId r:id="rId70"/>
  </p:handoutMasterIdLst>
  <p:sldIdLst>
    <p:sldId id="256" r:id="rId4"/>
    <p:sldId id="356" r:id="rId5"/>
    <p:sldId id="357" r:id="rId6"/>
    <p:sldId id="358" r:id="rId7"/>
    <p:sldId id="359" r:id="rId8"/>
    <p:sldId id="354" r:id="rId9"/>
    <p:sldId id="360" r:id="rId10"/>
    <p:sldId id="361" r:id="rId11"/>
    <p:sldId id="368" r:id="rId12"/>
    <p:sldId id="369" r:id="rId13"/>
    <p:sldId id="374" r:id="rId14"/>
    <p:sldId id="375" r:id="rId15"/>
    <p:sldId id="376" r:id="rId16"/>
    <p:sldId id="377" r:id="rId17"/>
    <p:sldId id="378" r:id="rId18"/>
    <p:sldId id="380" r:id="rId19"/>
    <p:sldId id="381" r:id="rId20"/>
    <p:sldId id="382" r:id="rId21"/>
    <p:sldId id="383" r:id="rId22"/>
    <p:sldId id="384" r:id="rId23"/>
    <p:sldId id="402" r:id="rId24"/>
    <p:sldId id="370" r:id="rId25"/>
    <p:sldId id="386" r:id="rId26"/>
    <p:sldId id="362" r:id="rId27"/>
    <p:sldId id="387" r:id="rId28"/>
    <p:sldId id="388" r:id="rId29"/>
    <p:sldId id="389" r:id="rId30"/>
    <p:sldId id="363" r:id="rId31"/>
    <p:sldId id="385" r:id="rId32"/>
    <p:sldId id="371" r:id="rId33"/>
    <p:sldId id="401" r:id="rId34"/>
    <p:sldId id="403" r:id="rId35"/>
    <p:sldId id="404" r:id="rId36"/>
    <p:sldId id="405" r:id="rId37"/>
    <p:sldId id="406" r:id="rId38"/>
    <p:sldId id="408" r:id="rId39"/>
    <p:sldId id="409" r:id="rId40"/>
    <p:sldId id="407" r:id="rId41"/>
    <p:sldId id="424" r:id="rId42"/>
    <p:sldId id="410" r:id="rId43"/>
    <p:sldId id="411" r:id="rId44"/>
    <p:sldId id="364" r:id="rId45"/>
    <p:sldId id="372" r:id="rId46"/>
    <p:sldId id="412" r:id="rId47"/>
    <p:sldId id="417" r:id="rId48"/>
    <p:sldId id="413" r:id="rId49"/>
    <p:sldId id="414" r:id="rId50"/>
    <p:sldId id="418" r:id="rId51"/>
    <p:sldId id="415" r:id="rId52"/>
    <p:sldId id="425" r:id="rId53"/>
    <p:sldId id="421" r:id="rId54"/>
    <p:sldId id="426" r:id="rId55"/>
    <p:sldId id="365" r:id="rId56"/>
    <p:sldId id="373" r:id="rId57"/>
    <p:sldId id="391" r:id="rId58"/>
    <p:sldId id="366" r:id="rId59"/>
    <p:sldId id="392" r:id="rId60"/>
    <p:sldId id="393" r:id="rId61"/>
    <p:sldId id="394" r:id="rId62"/>
    <p:sldId id="395" r:id="rId63"/>
    <p:sldId id="396" r:id="rId64"/>
    <p:sldId id="399" r:id="rId65"/>
    <p:sldId id="400" r:id="rId66"/>
    <p:sldId id="423" r:id="rId67"/>
    <p:sldId id="398" r:id="rId68"/>
  </p:sldIdLst>
  <p:sldSz cx="9144000" cy="6858000" type="screen4x3"/>
  <p:notesSz cx="9296400" cy="701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8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34587" autoAdjust="0"/>
    <p:restoredTop sz="88578" autoAdjust="0"/>
  </p:normalViewPr>
  <p:slideViewPr>
    <p:cSldViewPr snapToGrid="0" snapToObjects="1" showGuides="1">
      <p:cViewPr varScale="1">
        <p:scale>
          <a:sx n="114" d="100"/>
          <a:sy n="114" d="100"/>
        </p:scale>
        <p:origin x="1122" y="102"/>
      </p:cViewPr>
      <p:guideLst>
        <p:guide orient="horz" pos="2148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12/17/2020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12/17/2020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5463"/>
            <a:ext cx="35052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7594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259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3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46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115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95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1568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979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9332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9898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65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9561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650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665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5031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0678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3632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8573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1141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7609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7609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760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030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7609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7609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7609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7609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7609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7609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9980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7609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7609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67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0488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675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675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675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675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675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675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0832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675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0780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41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6275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417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417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417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417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417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417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417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417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6222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759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519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138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839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20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6273934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28177"/>
            <a:ext cx="6273934" cy="37979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Exact and Metaheuristic Techniques for EFSM Inference</a:t>
            </a:r>
            <a:endParaRPr lang="en-US" dirty="0"/>
          </a:p>
        </p:txBody>
      </p:sp>
      <p:pic>
        <p:nvPicPr>
          <p:cNvPr id="3" name="Picture 2" descr="слоган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542" y="5076407"/>
            <a:ext cx="2412864" cy="179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84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8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20"/>
          </p:nvPr>
        </p:nvSpPr>
        <p:spPr>
          <a:xfrm>
            <a:off x="457200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3275818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/>
          </p:nvPr>
        </p:nvSpPr>
        <p:spPr>
          <a:xfrm>
            <a:off x="6085705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4426297"/>
            <a:ext cx="4038600" cy="16998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426297"/>
            <a:ext cx="4038600" cy="16998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Exact and Metaheuristic Techniques for EFSM Inference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299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8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20"/>
          </p:nvPr>
        </p:nvSpPr>
        <p:spPr>
          <a:xfrm>
            <a:off x="457200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3275818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/>
          </p:nvPr>
        </p:nvSpPr>
        <p:spPr>
          <a:xfrm>
            <a:off x="6085705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4426297"/>
            <a:ext cx="4038600" cy="16998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426297"/>
            <a:ext cx="4038600" cy="16998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Exact and Metaheuristic Techniques for EFSM Inference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2993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8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20"/>
          </p:nvPr>
        </p:nvSpPr>
        <p:spPr>
          <a:xfrm>
            <a:off x="457200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3275818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/>
          </p:nvPr>
        </p:nvSpPr>
        <p:spPr>
          <a:xfrm>
            <a:off x="6085705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4426297"/>
            <a:ext cx="4038600" cy="16998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426297"/>
            <a:ext cx="4038600" cy="16998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Exact and Metaheuristic Techniques for EFSM Inference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2993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693" y="1329895"/>
            <a:ext cx="5965438" cy="1985292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pic>
        <p:nvPicPr>
          <p:cNvPr id="4" name="Picture 3" descr="ITMO_logo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9550" cy="935999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65696" y="3429000"/>
            <a:ext cx="5965825" cy="2203450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600"/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3264220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Финал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680371"/>
            <a:ext cx="8229600" cy="827311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7200" y="3716939"/>
            <a:ext cx="8229600" cy="79216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FontTx/>
              <a:buNone/>
              <a:defRPr>
                <a:solidFill>
                  <a:srgbClr val="FFFFFF"/>
                </a:solidFill>
              </a:defRPr>
            </a:lvl2pPr>
            <a:lvl3pPr marL="914400" indent="0" algn="ctr">
              <a:buFontTx/>
              <a:buNone/>
              <a:defRPr>
                <a:solidFill>
                  <a:srgbClr val="FFFFFF"/>
                </a:solidFill>
              </a:defRPr>
            </a:lvl3pPr>
            <a:lvl4pPr marL="1371600" indent="0" algn="ctr">
              <a:buFontTx/>
              <a:buNone/>
              <a:defRPr>
                <a:solidFill>
                  <a:srgbClr val="FFFFFF"/>
                </a:solidFill>
              </a:defRPr>
            </a:lvl4pPr>
            <a:lvl5pPr marL="1828800" indent="0" algn="ctr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ITMO_logo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183" y="524530"/>
            <a:ext cx="2267634" cy="165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1150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99050" y="654050"/>
            <a:ext cx="1841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10263" y="569913"/>
            <a:ext cx="185737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pic>
        <p:nvPicPr>
          <p:cNvPr id="6" name="Picture 5" descr="ITMO_logo1_RU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76463" y="1885950"/>
            <a:ext cx="4791075" cy="198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6132447"/>
            <a:ext cx="6400800" cy="304798"/>
          </a:xfrm>
        </p:spPr>
        <p:txBody>
          <a:bodyPr anchor="b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890944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099050" y="654050"/>
            <a:ext cx="1841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10263" y="569913"/>
            <a:ext cx="185737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pic>
        <p:nvPicPr>
          <p:cNvPr id="8" name="Picture 1" descr="ITMO_logo1_RU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27300" y="1277938"/>
            <a:ext cx="4089400" cy="169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6132447"/>
            <a:ext cx="6400800" cy="304798"/>
          </a:xfrm>
        </p:spPr>
        <p:txBody>
          <a:bodyPr anchor="b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71600" y="3901767"/>
            <a:ext cx="6400800" cy="940999"/>
          </a:xfrm>
        </p:spPr>
        <p:txBody>
          <a:bodyPr anchor="b">
            <a:normAutofit/>
          </a:bodyPr>
          <a:lstStyle>
            <a:lvl1pPr algn="ctr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71600" y="4849606"/>
            <a:ext cx="6400800" cy="61720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aseline="0">
                <a:solidFill>
                  <a:schemeClr val="bg1"/>
                </a:solidFill>
              </a:defRPr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098416" y="65369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5910801" y="56965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 descr="ITMO_logo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894" y="569652"/>
            <a:ext cx="4094212" cy="298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3233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TMO_logo2_RU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350"/>
            <a:ext cx="3600450" cy="78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693" y="1329895"/>
            <a:ext cx="5965438" cy="1985292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65696" y="3429000"/>
            <a:ext cx="5965825" cy="2203450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600"/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8693237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 rtlCol="0" anchor="ctr">
            <a:normAutofit/>
          </a:bodyPr>
          <a:lstStyle>
            <a:lvl1pPr algn="ctr"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140" y="1236509"/>
            <a:ext cx="2713244" cy="2192491"/>
          </a:xfrm>
        </p:spPr>
        <p:txBody>
          <a:bodyPr anchor="t">
            <a:normAutofit/>
          </a:bodyPr>
          <a:lstStyle>
            <a:lvl1pPr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761973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Финал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ITMO_logo1_RU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86100" y="763588"/>
            <a:ext cx="2971800" cy="1233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680371"/>
            <a:ext cx="8229600" cy="827311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7200" y="3716939"/>
            <a:ext cx="8229600" cy="79216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FontTx/>
              <a:buNone/>
              <a:defRPr>
                <a:solidFill>
                  <a:srgbClr val="FFFFFF"/>
                </a:solidFill>
              </a:defRPr>
            </a:lvl2pPr>
            <a:lvl3pPr marL="914400" indent="0" algn="ctr">
              <a:buFontTx/>
              <a:buNone/>
              <a:defRPr>
                <a:solidFill>
                  <a:srgbClr val="FFFFFF"/>
                </a:solidFill>
              </a:defRPr>
            </a:lvl3pPr>
            <a:lvl4pPr marL="1371600" indent="0" algn="ctr">
              <a:buFontTx/>
              <a:buNone/>
              <a:defRPr>
                <a:solidFill>
                  <a:srgbClr val="FFFFFF"/>
                </a:solidFill>
              </a:defRPr>
            </a:lvl4pPr>
            <a:lvl5pPr marL="1828800" indent="0" algn="ctr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ITMO_logo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183" y="524530"/>
            <a:ext cx="2267634" cy="165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668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kfq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46582"/>
            <a:ext cx="4038600" cy="377958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346582"/>
            <a:ext cx="4038600" cy="377958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Exact and Metaheuristic Techniques for EFSM Inference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920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8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457200" y="443211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3276148" y="443211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6097917" y="443211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0"/>
          </p:nvPr>
        </p:nvSpPr>
        <p:spPr>
          <a:xfrm>
            <a:off x="457200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3275818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/>
          </p:nvPr>
        </p:nvSpPr>
        <p:spPr>
          <a:xfrm>
            <a:off x="6085705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23"/>
          </p:nvPr>
        </p:nvSpPr>
        <p:spPr>
          <a:xfrm>
            <a:off x="457200" y="596368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24"/>
          </p:nvPr>
        </p:nvSpPr>
        <p:spPr>
          <a:xfrm>
            <a:off x="3275818" y="596368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25"/>
          </p:nvPr>
        </p:nvSpPr>
        <p:spPr>
          <a:xfrm>
            <a:off x="6085705" y="596368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26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b="0" i="0" cap="none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Exact and Metaheuristic Techniques for EFSM Inference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422614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693" y="1329895"/>
            <a:ext cx="5965438" cy="1985292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pic>
        <p:nvPicPr>
          <p:cNvPr id="4" name="Picture 3" descr="ITMO_logo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9550" cy="935999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65696" y="3429000"/>
            <a:ext cx="5965825" cy="2203450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600"/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0684987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6132447"/>
            <a:ext cx="6400800" cy="304798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65369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56965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ITMO_logo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894" y="1772816"/>
            <a:ext cx="4094212" cy="298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997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6132447"/>
            <a:ext cx="6400800" cy="304798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65369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56965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ITMO_logo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894" y="569652"/>
            <a:ext cx="4094212" cy="298468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71600" y="3901767"/>
            <a:ext cx="6400800" cy="940999"/>
          </a:xfrm>
        </p:spPr>
        <p:txBody>
          <a:bodyPr anchor="b">
            <a:normAutofit/>
          </a:bodyPr>
          <a:lstStyle>
            <a:lvl1pPr algn="ctr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71600" y="4849606"/>
            <a:ext cx="6400800" cy="61720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</a:defRPr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1308455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140" y="1236509"/>
            <a:ext cx="2713244" cy="2192491"/>
          </a:xfrm>
        </p:spPr>
        <p:txBody>
          <a:bodyPr anchor="t" anchorCtr="0">
            <a:normAutofit/>
          </a:bodyPr>
          <a:lstStyle>
            <a:lvl1pPr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8255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Финал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TMO_logo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183" y="524530"/>
            <a:ext cx="2267634" cy="165310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680371"/>
            <a:ext cx="8229600" cy="827311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7200" y="3716939"/>
            <a:ext cx="8229600" cy="79216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FontTx/>
              <a:buNone/>
              <a:defRPr>
                <a:solidFill>
                  <a:srgbClr val="FFFFFF"/>
                </a:solidFill>
              </a:defRPr>
            </a:lvl2pPr>
            <a:lvl3pPr marL="914400" indent="0" algn="ctr">
              <a:buFontTx/>
              <a:buNone/>
              <a:defRPr>
                <a:solidFill>
                  <a:srgbClr val="FFFFFF"/>
                </a:solidFill>
              </a:defRPr>
            </a:lvl3pPr>
            <a:lvl4pPr marL="1371600" indent="0" algn="ctr">
              <a:buFontTx/>
              <a:buNone/>
              <a:defRPr>
                <a:solidFill>
                  <a:srgbClr val="FFFFFF"/>
                </a:solidFill>
              </a:defRPr>
            </a:lvl4pPr>
            <a:lvl5pPr marL="1828800" indent="0" algn="ctr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3202213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слоган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750050" y="5076825"/>
            <a:ext cx="241300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28177"/>
            <a:ext cx="6273934" cy="37979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b="0" i="0" cap="none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ru-RU"/>
              <a:t>Колонтитул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5009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46582"/>
            <a:ext cx="4038600" cy="377958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346582"/>
            <a:ext cx="4038600" cy="377958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b="0" i="0" cap="none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ru-RU"/>
              <a:t>Колонтитул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66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346582"/>
            <a:ext cx="5018388" cy="392404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5659438" y="2346325"/>
            <a:ext cx="3027362" cy="1885950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8" y="4384675"/>
            <a:ext cx="3027362" cy="1885950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6663"/>
            <a:ext cx="8229600" cy="8270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b="0" i="0" cap="none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9483802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8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457200" y="443211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3276148" y="443211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6097917" y="443211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0"/>
          </p:nvPr>
        </p:nvSpPr>
        <p:spPr>
          <a:xfrm>
            <a:off x="457200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3275818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/>
          </p:nvPr>
        </p:nvSpPr>
        <p:spPr>
          <a:xfrm>
            <a:off x="6085705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23"/>
          </p:nvPr>
        </p:nvSpPr>
        <p:spPr>
          <a:xfrm>
            <a:off x="457200" y="596368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24"/>
          </p:nvPr>
        </p:nvSpPr>
        <p:spPr>
          <a:xfrm>
            <a:off x="3275818" y="596368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25"/>
          </p:nvPr>
        </p:nvSpPr>
        <p:spPr>
          <a:xfrm>
            <a:off x="6085705" y="596368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26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b="0" i="0" cap="none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3497578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346582"/>
            <a:ext cx="5018388" cy="392404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5659438" y="2346325"/>
            <a:ext cx="3027362" cy="1885950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8" y="4384675"/>
            <a:ext cx="3027362" cy="1885950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6663"/>
            <a:ext cx="8229600" cy="8270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Exact and Metaheuristic Techniques for EFSM Inference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4609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8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20"/>
          </p:nvPr>
        </p:nvSpPr>
        <p:spPr>
          <a:xfrm>
            <a:off x="457200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3275818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/>
          </p:nvPr>
        </p:nvSpPr>
        <p:spPr>
          <a:xfrm>
            <a:off x="6085705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4426297"/>
            <a:ext cx="4038600" cy="16998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426297"/>
            <a:ext cx="4038600" cy="16998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23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b="0" i="0" cap="none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ru-RU"/>
              <a:t>Колонтитул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692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346582"/>
            <a:ext cx="5018388" cy="392404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8" y="2360173"/>
            <a:ext cx="3036565" cy="3892048"/>
          </a:xfrm>
          <a:custGeom>
            <a:avLst/>
            <a:gdLst>
              <a:gd name="connsiteX0" fmla="*/ 0 w 3027362"/>
              <a:gd name="connsiteY0" fmla="*/ 0 h 1885950"/>
              <a:gd name="connsiteX1" fmla="*/ 2528981 w 3027362"/>
              <a:gd name="connsiteY1" fmla="*/ 0 h 1885950"/>
              <a:gd name="connsiteX2" fmla="*/ 3027362 w 3027362"/>
              <a:gd name="connsiteY2" fmla="*/ 498381 h 1885950"/>
              <a:gd name="connsiteX3" fmla="*/ 3027362 w 3027362"/>
              <a:gd name="connsiteY3" fmla="*/ 1885950 h 1885950"/>
              <a:gd name="connsiteX4" fmla="*/ 0 w 3027362"/>
              <a:gd name="connsiteY4" fmla="*/ 1885950 h 1885950"/>
              <a:gd name="connsiteX5" fmla="*/ 0 w 3027362"/>
              <a:gd name="connsiteY5" fmla="*/ 0 h 1885950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0 w 3036565"/>
              <a:gd name="connsiteY4" fmla="*/ 1885950 h 3892048"/>
              <a:gd name="connsiteX5" fmla="*/ 0 w 3036565"/>
              <a:gd name="connsiteY5" fmla="*/ 0 h 3892048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9203 w 3036565"/>
              <a:gd name="connsiteY4" fmla="*/ 3892047 h 3892048"/>
              <a:gd name="connsiteX5" fmla="*/ 0 w 3036565"/>
              <a:gd name="connsiteY5" fmla="*/ 0 h 389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6565" h="3892048">
                <a:moveTo>
                  <a:pt x="0" y="0"/>
                </a:moveTo>
                <a:lnTo>
                  <a:pt x="2528981" y="0"/>
                </a:lnTo>
                <a:cubicBezTo>
                  <a:pt x="2804229" y="0"/>
                  <a:pt x="3027362" y="223133"/>
                  <a:pt x="3027362" y="498381"/>
                </a:cubicBezTo>
                <a:cubicBezTo>
                  <a:pt x="3030430" y="1629603"/>
                  <a:pt x="3033497" y="2760826"/>
                  <a:pt x="3036565" y="3892048"/>
                </a:cubicBezTo>
                <a:lnTo>
                  <a:pt x="9203" y="3892047"/>
                </a:lnTo>
                <a:cubicBezTo>
                  <a:pt x="6135" y="2594698"/>
                  <a:pt x="3068" y="1297349"/>
                  <a:pt x="0" y="0"/>
                </a:cubicBezTo>
                <a:close/>
              </a:path>
            </a:pathLst>
          </a:cu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b="0" i="0" cap="none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ru-RU"/>
              <a:t>Колонтитул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860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b="0" i="0" cap="none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ru-RU"/>
              <a:t>Колонтитул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774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8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457200" y="443211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3276148" y="443211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6097917" y="443211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0"/>
          </p:nvPr>
        </p:nvSpPr>
        <p:spPr>
          <a:xfrm>
            <a:off x="457200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3275818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/>
          </p:nvPr>
        </p:nvSpPr>
        <p:spPr>
          <a:xfrm>
            <a:off x="6085705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23"/>
          </p:nvPr>
        </p:nvSpPr>
        <p:spPr>
          <a:xfrm>
            <a:off x="457200" y="596368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24"/>
          </p:nvPr>
        </p:nvSpPr>
        <p:spPr>
          <a:xfrm>
            <a:off x="3275818" y="596368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25"/>
          </p:nvPr>
        </p:nvSpPr>
        <p:spPr>
          <a:xfrm>
            <a:off x="6085705" y="596368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Exact and Metaheuristic Techniques for EFSM Inference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8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20"/>
          </p:nvPr>
        </p:nvSpPr>
        <p:spPr>
          <a:xfrm>
            <a:off x="457200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3275818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/>
          </p:nvPr>
        </p:nvSpPr>
        <p:spPr>
          <a:xfrm>
            <a:off x="6085705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4426297"/>
            <a:ext cx="4038600" cy="16998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426297"/>
            <a:ext cx="4038600" cy="16998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Exact and Metaheuristic Techniques for EFSM Inference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299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346582"/>
            <a:ext cx="5018388" cy="392404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8" y="2360173"/>
            <a:ext cx="3036565" cy="3892048"/>
          </a:xfrm>
          <a:custGeom>
            <a:avLst/>
            <a:gdLst>
              <a:gd name="connsiteX0" fmla="*/ 0 w 3027362"/>
              <a:gd name="connsiteY0" fmla="*/ 0 h 1885950"/>
              <a:gd name="connsiteX1" fmla="*/ 2528981 w 3027362"/>
              <a:gd name="connsiteY1" fmla="*/ 0 h 1885950"/>
              <a:gd name="connsiteX2" fmla="*/ 3027362 w 3027362"/>
              <a:gd name="connsiteY2" fmla="*/ 498381 h 1885950"/>
              <a:gd name="connsiteX3" fmla="*/ 3027362 w 3027362"/>
              <a:gd name="connsiteY3" fmla="*/ 1885950 h 1885950"/>
              <a:gd name="connsiteX4" fmla="*/ 0 w 3027362"/>
              <a:gd name="connsiteY4" fmla="*/ 1885950 h 1885950"/>
              <a:gd name="connsiteX5" fmla="*/ 0 w 3027362"/>
              <a:gd name="connsiteY5" fmla="*/ 0 h 1885950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0 w 3036565"/>
              <a:gd name="connsiteY4" fmla="*/ 1885950 h 3892048"/>
              <a:gd name="connsiteX5" fmla="*/ 0 w 3036565"/>
              <a:gd name="connsiteY5" fmla="*/ 0 h 3892048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9203 w 3036565"/>
              <a:gd name="connsiteY4" fmla="*/ 3892047 h 3892048"/>
              <a:gd name="connsiteX5" fmla="*/ 0 w 3036565"/>
              <a:gd name="connsiteY5" fmla="*/ 0 h 389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6565" h="3892048">
                <a:moveTo>
                  <a:pt x="0" y="0"/>
                </a:moveTo>
                <a:lnTo>
                  <a:pt x="2528981" y="0"/>
                </a:lnTo>
                <a:cubicBezTo>
                  <a:pt x="2804229" y="0"/>
                  <a:pt x="3027362" y="223133"/>
                  <a:pt x="3027362" y="498381"/>
                </a:cubicBezTo>
                <a:cubicBezTo>
                  <a:pt x="3030430" y="1629603"/>
                  <a:pt x="3033497" y="2760826"/>
                  <a:pt x="3036565" y="3892048"/>
                </a:cubicBezTo>
                <a:lnTo>
                  <a:pt x="9203" y="3892047"/>
                </a:lnTo>
                <a:cubicBezTo>
                  <a:pt x="6135" y="2594698"/>
                  <a:pt x="3068" y="1297349"/>
                  <a:pt x="0" y="0"/>
                </a:cubicBez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Exact and Metaheuristic Techniques for EFSM Inference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11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Exact and Metaheuristic Techniques for EFSM Inference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387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8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20"/>
          </p:nvPr>
        </p:nvSpPr>
        <p:spPr>
          <a:xfrm>
            <a:off x="457200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3275818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/>
          </p:nvPr>
        </p:nvSpPr>
        <p:spPr>
          <a:xfrm>
            <a:off x="6085705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4426297"/>
            <a:ext cx="4038600" cy="16998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426297"/>
            <a:ext cx="4038600" cy="16998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Exact and Metaheuristic Techniques for EFSM Inference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299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8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20"/>
          </p:nvPr>
        </p:nvSpPr>
        <p:spPr>
          <a:xfrm>
            <a:off x="457200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3275818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/>
          </p:nvPr>
        </p:nvSpPr>
        <p:spPr>
          <a:xfrm>
            <a:off x="6085705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4426297"/>
            <a:ext cx="4038600" cy="16998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426297"/>
            <a:ext cx="4038600" cy="16998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Exact and Metaheuristic Techniques for EFSM Inference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299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9.xml"/><Relationship Id="rId9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9144000" cy="791396"/>
          </a:xfrm>
          <a:prstGeom prst="rect">
            <a:avLst/>
          </a:prstGeom>
          <a:solidFill>
            <a:srgbClr val="0230A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</a:endParaRPr>
          </a:p>
        </p:txBody>
      </p:sp>
      <p:pic>
        <p:nvPicPr>
          <p:cNvPr id="6" name="Picture 5" descr="ITMO_logo3.png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83"/>
          <a:stretch/>
        </p:blipFill>
        <p:spPr>
          <a:xfrm>
            <a:off x="0" y="-52065"/>
            <a:ext cx="3322163" cy="90557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59930"/>
            <a:ext cx="8229600" cy="3866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865051" y="551216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0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36" r:id="rId13"/>
    <p:sldLayoutId id="2147483737" r:id="rId14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7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236663"/>
            <a:ext cx="8229600" cy="827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Заголовок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2260600"/>
            <a:ext cx="8229600" cy="386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663" y="439738"/>
            <a:ext cx="4656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Exact and Metaheuristic Techniques for EFSM Inference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502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685" r:id="rId8"/>
    <p:sldLayoutId id="2147483697" r:id="rId9"/>
    <p:sldLayoutId id="2147483686" r:id="rId10"/>
    <p:sldLayoutId id="2147483689" r:id="rId11"/>
  </p:sldLayoutIdLs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SzPct val="100000"/>
        <a:buBlip>
          <a:blip r:embed="rId13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9144000" cy="792163"/>
          </a:xfrm>
          <a:prstGeom prst="rect">
            <a:avLst/>
          </a:prstGeom>
          <a:solidFill>
            <a:srgbClr val="0230A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defTabSz="914400" eaLnBrk="0" hangingPunct="0">
              <a:defRPr/>
            </a:pPr>
            <a:endParaRPr lang="en-US" sz="1400" dirty="0" err="1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2051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236663"/>
            <a:ext cx="8229600" cy="827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Заголовок</a:t>
            </a:r>
            <a:endParaRPr lang="en-US"/>
          </a:p>
        </p:txBody>
      </p:sp>
      <p:sp>
        <p:nvSpPr>
          <p:cNvPr id="205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2260600"/>
            <a:ext cx="8229600" cy="386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-865188" y="5511800"/>
            <a:ext cx="184150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pic>
        <p:nvPicPr>
          <p:cNvPr id="2054" name="Picture 6" descr="ITMO_logo3_RU.png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0" y="0"/>
            <a:ext cx="3630613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8441871" y="6323013"/>
            <a:ext cx="489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8677C56-5C41-4635-ACE6-0F38DB45E313}" type="slidenum">
              <a:rPr lang="ru-RU" sz="2000" baseline="0" smtClean="0"/>
              <a:pPr/>
              <a:t>‹#›</a:t>
            </a:fld>
            <a:endParaRPr lang="ru-RU" sz="2000" baseline="0" dirty="0"/>
          </a:p>
        </p:txBody>
      </p:sp>
    </p:spTree>
    <p:extLst>
      <p:ext uri="{BB962C8B-B14F-4D97-AF65-F5344CB8AC3E}">
        <p14:creationId xmlns:p14="http://schemas.microsoft.com/office/powerpoint/2010/main" val="3382884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</p:sldLayoutIdLst>
  <p:hf sldNum="0"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SzPct val="100000"/>
        <a:buBlip>
          <a:blip r:embed="rId10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.vsdx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2.vsdx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3.png"/><Relationship Id="rId4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9.emf"/><Relationship Id="rId5" Type="http://schemas.openxmlformats.org/officeDocument/2006/relationships/package" Target="../embeddings/Microsoft_Visio_Drawing3.vsdx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0.emf"/><Relationship Id="rId5" Type="http://schemas.openxmlformats.org/officeDocument/2006/relationships/package" Target="../embeddings/Microsoft_Visio_Drawing4.vsdx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Relationship Id="rId6" Type="http://schemas.openxmlformats.org/officeDocument/2006/relationships/package" Target="../embeddings/Microsoft_Visio_Drawing41.vsdx"/><Relationship Id="rId5" Type="http://schemas.openxmlformats.org/officeDocument/2006/relationships/image" Target="../media/image24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26.png"/><Relationship Id="rId7" Type="http://schemas.openxmlformats.org/officeDocument/2006/relationships/package" Target="../embeddings/Microsoft_Visio_Drawing42.vsdx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4.png"/><Relationship Id="rId5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5.png"/><Relationship Id="rId4" Type="http://schemas.openxmlformats.org/officeDocument/2006/relationships/image" Target="../media/image2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7.vsdx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3.png"/><Relationship Id="rId4" Type="http://schemas.openxmlformats.org/officeDocument/2006/relationships/image" Target="../media/image29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8.vsdx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0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9.vsdx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2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5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52.png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1.vsdx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9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8.emf"/><Relationship Id="rId5" Type="http://schemas.openxmlformats.org/officeDocument/2006/relationships/package" Target="../embeddings/Microsoft_Visio_Drawing23.vsdx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.docx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0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.docx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2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378691" y="951345"/>
            <a:ext cx="8477319" cy="5107709"/>
          </a:xfrm>
        </p:spPr>
        <p:txBody>
          <a:bodyPr>
            <a:normAutofit fontScale="90000"/>
          </a:bodyPr>
          <a:lstStyle/>
          <a:p>
            <a:pPr algn="ctr"/>
            <a:r>
              <a:rPr lang="ru-RU" altLang="ru-RU" dirty="0"/>
              <a:t>Ульянцев Владимир Игоревич</a:t>
            </a:r>
            <a:br>
              <a:rPr lang="ru-RU" altLang="ru-RU" dirty="0"/>
            </a:br>
            <a:br>
              <a:rPr lang="ru-RU" altLang="ru-RU" dirty="0"/>
            </a:br>
            <a:r>
              <a:rPr lang="ru-RU" b="1" dirty="0"/>
              <a:t>Генерация конечных автоматов с использованием</a:t>
            </a:r>
            <a:br>
              <a:rPr lang="ru-RU" b="1" dirty="0"/>
            </a:br>
            <a:r>
              <a:rPr lang="ru-RU" b="1" dirty="0"/>
              <a:t>программных средств решения задач</a:t>
            </a:r>
            <a:br>
              <a:rPr lang="ru-RU" b="1" dirty="0"/>
            </a:br>
            <a:r>
              <a:rPr lang="ru-RU" b="1" dirty="0"/>
              <a:t>выполнимости и удовлетворения ограничений</a:t>
            </a:r>
            <a:br>
              <a:rPr lang="en-US" dirty="0"/>
            </a:br>
            <a:br>
              <a:rPr lang="ru-RU" dirty="0"/>
            </a:br>
            <a:r>
              <a:rPr lang="ru-RU" sz="2000" dirty="0"/>
              <a:t>Диссертация на соискание ученой степени кандидата технических наук</a:t>
            </a:r>
            <a:br>
              <a:rPr lang="en-US" sz="2000" dirty="0"/>
            </a:br>
            <a:br>
              <a:rPr lang="en-US" dirty="0"/>
            </a:br>
            <a:r>
              <a:rPr lang="ru-RU" sz="2200" dirty="0"/>
              <a:t>Специальность 05.13.11 – «Математическое и программное обеспечение вычислительных машин, комплексов и компьютерных сетей»</a:t>
            </a:r>
            <a:br>
              <a:rPr lang="ru-RU" sz="2200" dirty="0"/>
            </a:br>
            <a:br>
              <a:rPr lang="ru-RU" sz="2200" dirty="0"/>
            </a:br>
            <a:r>
              <a:rPr lang="ru-RU" sz="2400" dirty="0"/>
              <a:t>Научный руководитель – доктор технических наук, профессор </a:t>
            </a:r>
            <a:br>
              <a:rPr lang="ru-RU" sz="2400" dirty="0"/>
            </a:br>
            <a:r>
              <a:rPr lang="ru-RU" sz="2400" dirty="0"/>
              <a:t>Шалыто Анатолий Абрамович</a:t>
            </a:r>
            <a:endParaRPr lang="ru-RU" altLang="ru-RU" sz="2200" dirty="0"/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114791" y="6341052"/>
            <a:ext cx="874122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ru-RU" altLang="ru-RU" sz="1800" dirty="0"/>
              <a:t>24.12.2015</a:t>
            </a:r>
            <a:endParaRPr lang="en-US" altLang="ru-RU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831273"/>
            <a:ext cx="8229600" cy="689519"/>
          </a:xfrm>
        </p:spPr>
        <p:txBody>
          <a:bodyPr>
            <a:normAutofit/>
          </a:bodyPr>
          <a:lstStyle/>
          <a:p>
            <a:r>
              <a:rPr lang="ru-RU" dirty="0"/>
              <a:t>Программные средства решения </a:t>
            </a:r>
            <a:r>
              <a:rPr lang="en-US" dirty="0"/>
              <a:t>CSP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288757" y="1597891"/>
            <a:ext cx="8739739" cy="4839854"/>
          </a:xfrm>
        </p:spPr>
        <p:txBody>
          <a:bodyPr/>
          <a:lstStyle/>
          <a:p>
            <a:pPr lvl="0">
              <a:buFont typeface="Calibri" panose="020F0502020204030204" pitchFamily="34" charset="0"/>
              <a:buChar char="−"/>
            </a:pPr>
            <a:r>
              <a:rPr lang="ru-RU" dirty="0"/>
              <a:t>Проводятся ежегодные соревнования </a:t>
            </a:r>
            <a:r>
              <a:rPr lang="ru-RU" b="1" dirty="0"/>
              <a:t>MiniZinc Challenge</a:t>
            </a:r>
          </a:p>
          <a:p>
            <a:pPr lvl="0">
              <a:buFont typeface="Calibri" panose="020F0502020204030204" pitchFamily="34" charset="0"/>
              <a:buChar char="−"/>
            </a:pPr>
            <a:r>
              <a:rPr lang="ru-RU" dirty="0"/>
              <a:t>Будут использованы программы </a:t>
            </a:r>
            <a:r>
              <a:rPr lang="en-US" b="1" dirty="0"/>
              <a:t>OR</a:t>
            </a:r>
            <a:r>
              <a:rPr lang="ru-RU" b="1" dirty="0"/>
              <a:t>-</a:t>
            </a:r>
            <a:r>
              <a:rPr lang="en-US" b="1" dirty="0"/>
              <a:t>tools</a:t>
            </a:r>
            <a:r>
              <a:rPr lang="ru-RU" dirty="0"/>
              <a:t> и</a:t>
            </a:r>
            <a:r>
              <a:rPr lang="en-US" dirty="0"/>
              <a:t> </a:t>
            </a:r>
            <a:r>
              <a:rPr lang="en-US" b="1" dirty="0" err="1"/>
              <a:t>Opturion</a:t>
            </a:r>
            <a:r>
              <a:rPr lang="en-US" b="1" dirty="0"/>
              <a:t> CPX</a:t>
            </a:r>
          </a:p>
          <a:p>
            <a:pPr lvl="0">
              <a:buFont typeface="Calibri" panose="020F0502020204030204" pitchFamily="34" charset="0"/>
              <a:buChar char="−"/>
            </a:pPr>
            <a:r>
              <a:rPr lang="ru-RU" dirty="0"/>
              <a:t>Язык </a:t>
            </a:r>
            <a:r>
              <a:rPr lang="en-US" dirty="0" err="1"/>
              <a:t>MiniZinc</a:t>
            </a:r>
            <a:r>
              <a:rPr lang="en-US" dirty="0"/>
              <a:t> </a:t>
            </a:r>
            <a:r>
              <a:rPr lang="ru-RU" dirty="0"/>
              <a:t>задания ограничений</a:t>
            </a:r>
          </a:p>
          <a:p>
            <a:pPr lvl="0">
              <a:buFont typeface="Calibri" panose="020F0502020204030204" pitchFamily="34" charset="0"/>
              <a:buChar char="−"/>
            </a:pPr>
            <a:endParaRPr lang="ru-RU" b="1" dirty="0"/>
          </a:p>
          <a:p>
            <a:pPr lvl="0">
              <a:buFont typeface="Calibri" panose="020F0502020204030204" pitchFamily="34" charset="0"/>
              <a:buChar char="−"/>
            </a:pPr>
            <a:endParaRPr lang="ru-RU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611418" y="147004"/>
            <a:ext cx="521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Ульянцев В.И. Генерация конечных автоматов с использованием программных средств решения задач </a:t>
            </a:r>
            <a:r>
              <a:rPr lang="en-US" sz="1400" dirty="0">
                <a:solidFill>
                  <a:schemeClr val="bg1"/>
                </a:solidFill>
              </a:rPr>
              <a:t>SAT </a:t>
            </a:r>
            <a:r>
              <a:rPr lang="ru-RU" sz="1400" dirty="0">
                <a:solidFill>
                  <a:schemeClr val="bg1"/>
                </a:solidFill>
              </a:rPr>
              <a:t>и </a:t>
            </a:r>
            <a:r>
              <a:rPr lang="en-US" sz="1400" dirty="0">
                <a:solidFill>
                  <a:schemeClr val="bg1"/>
                </a:solidFill>
              </a:rPr>
              <a:t>CSP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105" y="3003082"/>
            <a:ext cx="5026873" cy="363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340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831273"/>
            <a:ext cx="8229600" cy="689519"/>
          </a:xfrm>
        </p:spPr>
        <p:txBody>
          <a:bodyPr>
            <a:normAutofit/>
          </a:bodyPr>
          <a:lstStyle/>
          <a:p>
            <a:r>
              <a:rPr lang="ru-RU" dirty="0"/>
              <a:t>1.2 Конечные автоматы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88757" y="1597891"/>
                <a:ext cx="8739739" cy="4839854"/>
              </a:xfrm>
            </p:spPr>
            <p:txBody>
              <a:bodyPr/>
              <a:lstStyle/>
              <a:p>
                <a:pPr lvl="0">
                  <a:buFont typeface="Calibri" panose="020F0502020204030204" pitchFamily="34" charset="0"/>
                  <a:buChar char="−"/>
                </a:pPr>
                <a:r>
                  <a:rPr lang="ru-RU" dirty="0"/>
                  <a:t>Не рассматриваются вероятностные и недетерминированные модели, вопросы их генерации</a:t>
                </a:r>
              </a:p>
              <a:p>
                <a:pPr lvl="0">
                  <a:buFont typeface="Calibri" panose="020F0502020204030204" pitchFamily="34" charset="0"/>
                  <a:buChar char="−"/>
                </a:pPr>
                <a:r>
                  <a:rPr lang="ru-RU" i="1" dirty="0"/>
                  <a:t>Детерминированный конечный автомат</a:t>
                </a:r>
                <a:r>
                  <a:rPr lang="ru-RU" dirty="0"/>
                  <a:t> (</a:t>
                </a:r>
                <a:r>
                  <a:rPr lang="ru-RU" i="1" dirty="0"/>
                  <a:t>ДКА</a:t>
                </a:r>
                <a:r>
                  <a:rPr lang="ru-RU" dirty="0"/>
                  <a:t>) – это пятерка 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>
                            <a:latin typeface="Cambria Math"/>
                          </a:rPr>
                          <m:t>𝑄</m:t>
                        </m:r>
                        <m:r>
                          <a:rPr lang="ru-RU" i="1"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ru-RU">
                            <a:latin typeface="Cambria Math"/>
                          </a:rPr>
                          <m:t>Σ</m:t>
                        </m:r>
                        <m:r>
                          <a:rPr lang="ru-RU" i="1">
                            <a:latin typeface="Cambria Math"/>
                          </a:rPr>
                          <m:t>,</m:t>
                        </m:r>
                        <m:r>
                          <a:rPr lang="ru-RU" i="1">
                            <a:latin typeface="Cambria Math"/>
                          </a:rPr>
                          <m:t>𝛿</m:t>
                        </m:r>
                        <m:r>
                          <a:rPr lang="ru-RU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ru-RU" i="1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ru-RU" i="1">
                            <a:latin typeface="Cambria Math"/>
                          </a:rPr>
                          <m:t>, </m:t>
                        </m:r>
                        <m:r>
                          <a:rPr lang="ru-RU" i="1">
                            <a:latin typeface="Cambria Math"/>
                          </a:rPr>
                          <m:t>𝐹</m:t>
                        </m:r>
                      </m:e>
                    </m:d>
                  </m:oMath>
                </a14:m>
                <a:endParaRPr lang="ru-RU" i="1" dirty="0"/>
              </a:p>
              <a:p>
                <a:pPr lvl="1">
                  <a:buFont typeface="Calibri" panose="020F0502020204030204" pitchFamily="34" charset="0"/>
                  <a:buChar char="−"/>
                </a:pP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</a:rPr>
                      <m:t>𝑄</m:t>
                    </m:r>
                  </m:oMath>
                </a14:m>
                <a:r>
                  <a:rPr lang="ru-RU" dirty="0"/>
                  <a:t> – конечное множество состояний</a:t>
                </a:r>
              </a:p>
              <a:p>
                <a:pPr lvl="1">
                  <a:buFont typeface="Calibri" panose="020F0502020204030204" pitchFamily="34" charset="0"/>
                  <a:buChar char="−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>
                        <a:latin typeface="Cambria Math"/>
                      </a:rPr>
                      <m:t>Σ</m:t>
                    </m:r>
                  </m:oMath>
                </a14:m>
                <a:r>
                  <a:rPr lang="ru-RU" dirty="0"/>
                  <a:t> – алфавит входных символов</a:t>
                </a:r>
              </a:p>
              <a:p>
                <a:pPr lvl="1">
                  <a:buFont typeface="Calibri" panose="020F0502020204030204" pitchFamily="34" charset="0"/>
                  <a:buChar char="−"/>
                </a:pP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</a:rPr>
                      <m:t>𝛿</m:t>
                    </m:r>
                    <m:r>
                      <a:rPr lang="ru-RU" i="1">
                        <a:latin typeface="Cambria Math"/>
                      </a:rPr>
                      <m:t>:</m:t>
                    </m:r>
                    <m:r>
                      <a:rPr lang="ru-RU" i="1">
                        <a:latin typeface="Cambria Math"/>
                      </a:rPr>
                      <m:t>𝑄</m:t>
                    </m:r>
                    <m:r>
                      <a:rPr lang="ru-RU" i="1">
                        <a:latin typeface="Cambria Math"/>
                      </a:rPr>
                      <m:t>×</m:t>
                    </m:r>
                    <m:r>
                      <m:rPr>
                        <m:sty m:val="p"/>
                      </m:rPr>
                      <a:rPr lang="ru-RU">
                        <a:latin typeface="Cambria Math"/>
                      </a:rPr>
                      <m:t>Σ</m:t>
                    </m:r>
                    <m:r>
                      <a:rPr lang="ru-RU" i="1">
                        <a:latin typeface="Cambria Math"/>
                      </a:rPr>
                      <m:t>→</m:t>
                    </m:r>
                    <m:r>
                      <a:rPr lang="ru-RU" i="1">
                        <a:latin typeface="Cambria Math"/>
                      </a:rPr>
                      <m:t>𝑄</m:t>
                    </m:r>
                  </m:oMath>
                </a14:m>
                <a:r>
                  <a:rPr lang="ru-RU" dirty="0"/>
                  <a:t> – функция переходов</a:t>
                </a:r>
              </a:p>
              <a:p>
                <a:pPr lvl="1">
                  <a:buFont typeface="Calibri" panose="020F0502020204030204" pitchFamily="34" charset="0"/>
                  <a:buChar char="−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ru-RU" i="1">
                        <a:latin typeface="Cambria Math"/>
                      </a:rPr>
                      <m:t>∈</m:t>
                    </m:r>
                    <m:r>
                      <a:rPr lang="ru-RU" i="1">
                        <a:latin typeface="Cambria Math"/>
                      </a:rPr>
                      <m:t>𝑄</m:t>
                    </m:r>
                  </m:oMath>
                </a14:m>
                <a:r>
                  <a:rPr lang="ru-RU" dirty="0"/>
                  <a:t> – начальное (стартовое) состояние</a:t>
                </a:r>
                <a:endParaRPr lang="ru-RU" i="1" dirty="0"/>
              </a:p>
              <a:p>
                <a:pPr lvl="1">
                  <a:buFont typeface="Calibri" panose="020F0502020204030204" pitchFamily="34" charset="0"/>
                  <a:buChar char="−"/>
                </a:pP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</a:rPr>
                      <m:t>𝐹</m:t>
                    </m:r>
                    <m:r>
                      <a:rPr lang="ru-RU" i="1">
                        <a:latin typeface="Cambria Math"/>
                      </a:rPr>
                      <m:t>⊂</m:t>
                    </m:r>
                    <m:r>
                      <a:rPr lang="ru-RU" i="1">
                        <a:latin typeface="Cambria Math"/>
                      </a:rPr>
                      <m:t>𝑄</m:t>
                    </m:r>
                  </m:oMath>
                </a14:m>
                <a:r>
                  <a:rPr lang="ru-RU" dirty="0"/>
                  <a:t> – множество допускающих состояний</a:t>
                </a:r>
              </a:p>
              <a:p>
                <a:pPr>
                  <a:buFont typeface="Calibri" panose="020F0502020204030204" pitchFamily="34" charset="0"/>
                  <a:buChar char="−"/>
                </a:pPr>
                <a:r>
                  <a:rPr lang="ru-RU" dirty="0"/>
                  <a:t>Строка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ru-RU" i="1">
                        <a:latin typeface="Cambria Math"/>
                      </a:rPr>
                      <m:t>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dirty="0"/>
                  <a:t> допускается, если, начиная работу 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ru-RU" dirty="0"/>
                  <a:t> и обработав символы строки, ДКА оказывается в допускающем состоянии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𝑓</m:t>
                        </m:r>
                      </m:sub>
                    </m:sSub>
                    <m:r>
                      <a:rPr lang="ru-RU" i="1">
                        <a:latin typeface="Cambria Math"/>
                      </a:rPr>
                      <m:t>∈</m:t>
                    </m:r>
                    <m:r>
                      <a:rPr lang="ru-RU" i="1">
                        <a:latin typeface="Cambria Math"/>
                      </a:rPr>
                      <m:t>𝐹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88757" y="1597891"/>
                <a:ext cx="8739739" cy="4839854"/>
              </a:xfrm>
              <a:blipFill rotWithShape="0">
                <a:blip r:embed="rId3"/>
                <a:stretch>
                  <a:fillRect l="-1116" t="-1134" r="-1046" b="-6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611418" y="147004"/>
            <a:ext cx="521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Ульянцев В.И. Генерация конечных автоматов с использованием программных средств решения задач </a:t>
            </a:r>
            <a:r>
              <a:rPr lang="en-US" sz="1400" dirty="0">
                <a:solidFill>
                  <a:schemeClr val="bg1"/>
                </a:solidFill>
              </a:rPr>
              <a:t>SAT </a:t>
            </a:r>
            <a:r>
              <a:rPr lang="ru-RU" sz="1400" dirty="0">
                <a:solidFill>
                  <a:schemeClr val="bg1"/>
                </a:solidFill>
              </a:rPr>
              <a:t>и </a:t>
            </a:r>
            <a:r>
              <a:rPr lang="en-US" sz="1400" dirty="0">
                <a:solidFill>
                  <a:schemeClr val="bg1"/>
                </a:solidFill>
              </a:rPr>
              <a:t>CSP</a:t>
            </a:r>
          </a:p>
        </p:txBody>
      </p:sp>
    </p:spTree>
    <p:extLst>
      <p:ext uri="{BB962C8B-B14F-4D97-AF65-F5344CB8AC3E}">
        <p14:creationId xmlns:p14="http://schemas.microsoft.com/office/powerpoint/2010/main" val="3573008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831273"/>
            <a:ext cx="8229600" cy="689519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Пример ДКА для протокола входящих звонков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288758" y="1597891"/>
            <a:ext cx="4401230" cy="4839854"/>
          </a:xfrm>
        </p:spPr>
        <p:txBody>
          <a:bodyPr/>
          <a:lstStyle/>
          <a:p>
            <a:pPr lvl="0">
              <a:buFont typeface="Calibri" panose="020F0502020204030204" pitchFamily="34" charset="0"/>
              <a:buChar char="−"/>
            </a:pPr>
            <a:r>
              <a:rPr lang="ru-RU" dirty="0"/>
              <a:t>Используется алфавит команд {</a:t>
            </a:r>
            <a:r>
              <a:rPr lang="en-US" dirty="0"/>
              <a:t>ANSWERING</a:t>
            </a:r>
            <a:r>
              <a:rPr lang="ru-RU" dirty="0"/>
              <a:t>_</a:t>
            </a:r>
            <a:r>
              <a:rPr lang="en-US" dirty="0"/>
              <a:t>CALL</a:t>
            </a:r>
            <a:r>
              <a:rPr lang="ru-RU" dirty="0"/>
              <a:t>, </a:t>
            </a:r>
            <a:r>
              <a:rPr lang="en-US" dirty="0"/>
              <a:t>CALL</a:t>
            </a:r>
            <a:r>
              <a:rPr lang="ru-RU" dirty="0"/>
              <a:t>_</a:t>
            </a:r>
            <a:r>
              <a:rPr lang="en-US" dirty="0"/>
              <a:t>CONNECTED</a:t>
            </a:r>
            <a:r>
              <a:rPr lang="ru-RU" dirty="0"/>
              <a:t>, </a:t>
            </a:r>
            <a:r>
              <a:rPr lang="en-US" dirty="0"/>
              <a:t>CALL</a:t>
            </a:r>
            <a:r>
              <a:rPr lang="ru-RU" dirty="0"/>
              <a:t>_</a:t>
            </a:r>
            <a:r>
              <a:rPr lang="en-US" dirty="0"/>
              <a:t>RELEASED</a:t>
            </a:r>
            <a:r>
              <a:rPr lang="ru-RU" dirty="0"/>
              <a:t>, </a:t>
            </a:r>
            <a:r>
              <a:rPr lang="en-US" dirty="0"/>
              <a:t>DC</a:t>
            </a:r>
            <a:r>
              <a:rPr lang="ru-RU" dirty="0"/>
              <a:t>, </a:t>
            </a:r>
            <a:r>
              <a:rPr lang="en-US" dirty="0"/>
              <a:t>INCOMING</a:t>
            </a:r>
            <a:r>
              <a:rPr lang="ru-RU" dirty="0"/>
              <a:t>_</a:t>
            </a:r>
            <a:r>
              <a:rPr lang="en-US" dirty="0"/>
              <a:t>CALL</a:t>
            </a:r>
            <a:r>
              <a:rPr lang="ru-RU" dirty="0"/>
              <a:t>, </a:t>
            </a:r>
            <a:r>
              <a:rPr lang="en-US" dirty="0"/>
              <a:t>REJECTING</a:t>
            </a:r>
            <a:r>
              <a:rPr lang="ru-RU" dirty="0"/>
              <a:t>_</a:t>
            </a:r>
            <a:r>
              <a:rPr lang="en-US" dirty="0"/>
              <a:t>CALL</a:t>
            </a:r>
            <a:r>
              <a:rPr lang="ru-RU" dirty="0"/>
              <a:t>}</a:t>
            </a:r>
          </a:p>
          <a:p>
            <a:pPr lvl="0">
              <a:buFont typeface="Calibri" panose="020F0502020204030204" pitchFamily="34" charset="0"/>
              <a:buChar char="−"/>
            </a:pPr>
            <a:r>
              <a:rPr lang="ru-RU" dirty="0"/>
              <a:t>Допускающие состояния соответствуют режимам «1. Бездействие» и «6. Разговор»</a:t>
            </a:r>
          </a:p>
          <a:p>
            <a:pPr lvl="0">
              <a:buFont typeface="Calibri" panose="020F0502020204030204" pitchFamily="34" charset="0"/>
              <a:buChar char="−"/>
            </a:pPr>
            <a:r>
              <a:rPr lang="ru-RU" dirty="0"/>
              <a:t>Моделирует протокол связи с высоким уровнем абстракции </a:t>
            </a:r>
            <a:r>
              <a:rPr lang="en-US" dirty="0"/>
              <a:t>[74]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3611418" y="147004"/>
            <a:ext cx="521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Ульянцев В.И. Генерация конечных автоматов с использованием программных средств решения задач </a:t>
            </a:r>
            <a:r>
              <a:rPr lang="en-US" sz="1400" dirty="0">
                <a:solidFill>
                  <a:schemeClr val="bg1"/>
                </a:solidFill>
              </a:rPr>
              <a:t>SAT </a:t>
            </a:r>
            <a:r>
              <a:rPr lang="ru-RU" sz="1400" dirty="0">
                <a:solidFill>
                  <a:schemeClr val="bg1"/>
                </a:solidFill>
              </a:rPr>
              <a:t>и </a:t>
            </a:r>
            <a:r>
              <a:rPr lang="en-US" sz="1400" dirty="0">
                <a:solidFill>
                  <a:schemeClr val="bg1"/>
                </a:solidFill>
              </a:rPr>
              <a:t>CSP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888606" y="294533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3164054"/>
              </p:ext>
            </p:extLst>
          </p:nvPr>
        </p:nvGraphicFramePr>
        <p:xfrm>
          <a:off x="4111579" y="1631623"/>
          <a:ext cx="4790599" cy="310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181424" imgH="2705100" progId="Visio.Drawing.15">
                  <p:embed/>
                </p:oleObj>
              </mc:Choice>
              <mc:Fallback>
                <p:oleObj name="Visio" r:id="rId3" imgW="4181424" imgH="270510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1579" y="1631623"/>
                        <a:ext cx="4790599" cy="31034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5082156" y="5034777"/>
            <a:ext cx="37478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  <a:buSzPts val="1400"/>
              <a:tabLst>
                <a:tab pos="431800" algn="l"/>
              </a:tabLst>
            </a:pPr>
            <a:r>
              <a:rPr lang="en-US" sz="1600" dirty="0">
                <a:ea typeface="Times New Roman" panose="02020603050405020304" pitchFamily="18" charset="0"/>
              </a:rPr>
              <a:t>[74] Digital CAS Protocols Installation and Developer's Manual: Responding to Inbound Calls. – URL: http://www.nmscommunications.com/manuals/6206-14/C-09.htm.</a:t>
            </a:r>
            <a:endParaRPr lang="en-US" sz="1600" dirty="0"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511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831273"/>
            <a:ext cx="8229600" cy="689519"/>
          </a:xfrm>
        </p:spPr>
        <p:txBody>
          <a:bodyPr>
            <a:normAutofit/>
          </a:bodyPr>
          <a:lstStyle/>
          <a:p>
            <a:r>
              <a:rPr lang="ru-RU" dirty="0"/>
              <a:t>Управляющие конечные автоматы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88757" y="1597891"/>
                <a:ext cx="8739739" cy="4839854"/>
              </a:xfrm>
            </p:spPr>
            <p:txBody>
              <a:bodyPr/>
              <a:lstStyle/>
              <a:p>
                <a:pPr lvl="0">
                  <a:buFont typeface="Calibri" panose="020F0502020204030204" pitchFamily="34" charset="0"/>
                  <a:buChar char="−"/>
                </a:pPr>
                <a:r>
                  <a:rPr lang="ru-RU" dirty="0"/>
                  <a:t>Управляющий автомат – каждый переход помечен </a:t>
                </a:r>
                <a:r>
                  <a:rPr lang="ru-RU" b="1" dirty="0"/>
                  <a:t>событием</a:t>
                </a:r>
                <a:r>
                  <a:rPr lang="ru-RU" dirty="0"/>
                  <a:t>, последовательностью </a:t>
                </a:r>
                <a:r>
                  <a:rPr lang="ru-RU" b="1" dirty="0"/>
                  <a:t>выходных воздействий</a:t>
                </a:r>
                <a:r>
                  <a:rPr lang="ru-RU" dirty="0"/>
                  <a:t>, а также </a:t>
                </a:r>
                <a:r>
                  <a:rPr lang="ru-RU" b="1" dirty="0"/>
                  <a:t>охранным условием</a:t>
                </a:r>
                <a:r>
                  <a:rPr lang="ru-RU" dirty="0"/>
                  <a:t>, представляющим собой булеву формулу от входных переменных </a:t>
                </a:r>
              </a:p>
              <a:p>
                <a:pPr lvl="0">
                  <a:buFont typeface="Calibri" panose="020F0502020204030204" pitchFamily="34" charset="0"/>
                  <a:buChar char="−"/>
                </a:pPr>
                <a:r>
                  <a:rPr lang="ru-RU" dirty="0"/>
                  <a:t>Автомат Мили</a:t>
                </a:r>
              </a:p>
              <a:p>
                <a:pPr lvl="0">
                  <a:buFont typeface="Calibri" panose="020F0502020204030204" pitchFamily="34" charset="0"/>
                  <a:buChar char="−"/>
                </a:pPr>
                <a:r>
                  <a:rPr lang="ru-RU" dirty="0"/>
                  <a:t>Семерка 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>
                            <a:latin typeface="Cambria Math"/>
                          </a:rPr>
                          <m:t>𝑄</m:t>
                        </m:r>
                        <m:r>
                          <a:rPr lang="ru-RU" i="1"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ru-RU">
                            <a:latin typeface="Cambria Math"/>
                          </a:rPr>
                          <m:t>Σ</m:t>
                        </m:r>
                        <m:r>
                          <a:rPr lang="ru-RU" i="1"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ru-RU">
                            <a:latin typeface="Cambria Math"/>
                          </a:rPr>
                          <m:t>Ζ</m:t>
                        </m:r>
                        <m:r>
                          <a:rPr lang="ru-RU" i="1">
                            <a:latin typeface="Cambria Math"/>
                          </a:rPr>
                          <m:t>,</m:t>
                        </m:r>
                        <m:r>
                          <a:rPr lang="ru-RU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X</m:t>
                        </m:r>
                        <m:r>
                          <a:rPr lang="ru-RU">
                            <a:latin typeface="Cambria Math"/>
                          </a:rPr>
                          <m:t>,</m:t>
                        </m:r>
                        <m:r>
                          <a:rPr lang="ru-RU" i="1">
                            <a:latin typeface="Cambria Math"/>
                          </a:rPr>
                          <m:t> </m:t>
                        </m:r>
                        <m:r>
                          <a:rPr lang="ru-RU" i="1">
                            <a:latin typeface="Cambria Math"/>
                          </a:rPr>
                          <m:t>𝛿</m:t>
                        </m:r>
                        <m:r>
                          <a:rPr lang="ru-RU" i="1">
                            <a:latin typeface="Cambria Math"/>
                          </a:rPr>
                          <m:t>,</m:t>
                        </m:r>
                        <m:r>
                          <a:rPr lang="ru-RU" i="1">
                            <a:latin typeface="Cambria Math"/>
                          </a:rPr>
                          <m:t>𝜆</m:t>
                        </m:r>
                        <m:r>
                          <a:rPr lang="ru-RU" i="1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ru-RU" i="1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endParaRPr lang="ru-RU" i="1" dirty="0"/>
              </a:p>
              <a:p>
                <a:pPr lvl="1">
                  <a:buFont typeface="Calibri" panose="020F0502020204030204" pitchFamily="34" charset="0"/>
                  <a:buChar char="−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>
                        <a:latin typeface="Cambria Math"/>
                      </a:rPr>
                      <m:t>Ζ</m:t>
                    </m:r>
                  </m:oMath>
                </a14:m>
                <a:r>
                  <a:rPr lang="ru-RU" dirty="0"/>
                  <a:t> – множество выходных воздействий</a:t>
                </a:r>
              </a:p>
              <a:p>
                <a:pPr lvl="1">
                  <a:buFont typeface="Calibri" panose="020F0502020204030204" pitchFamily="34" charset="0"/>
                  <a:buChar char="−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>
                        <a:latin typeface="Cambria Math"/>
                      </a:rPr>
                      <m:t>X</m:t>
                    </m:r>
                  </m:oMath>
                </a14:m>
                <a:r>
                  <a:rPr lang="ru-RU" dirty="0"/>
                  <a:t> – множество булевых входных переменных</a:t>
                </a:r>
              </a:p>
              <a:p>
                <a:pPr lvl="1">
                  <a:buFont typeface="Calibri" panose="020F0502020204030204" pitchFamily="34" charset="0"/>
                  <a:buChar char="−"/>
                </a:pP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</a:rPr>
                      <m:t>𝛿</m:t>
                    </m:r>
                    <m:r>
                      <a:rPr lang="ru-RU" i="1">
                        <a:latin typeface="Cambria Math"/>
                      </a:rPr>
                      <m:t>:</m:t>
                    </m:r>
                    <m:r>
                      <a:rPr lang="en-US" i="1">
                        <a:latin typeface="Cambria Math"/>
                      </a:rPr>
                      <m:t>𝑄</m:t>
                    </m:r>
                    <m:r>
                      <a:rPr lang="ru-RU" i="1">
                        <a:latin typeface="Cambria Math"/>
                      </a:rPr>
                      <m:t>×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Σ</m:t>
                    </m:r>
                    <m:r>
                      <a:rPr lang="ru-RU">
                        <a:latin typeface="Cambria Math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X</m:t>
                        </m:r>
                      </m:sup>
                    </m:sSup>
                    <m:r>
                      <a:rPr lang="ru-RU" i="1">
                        <a:latin typeface="Cambria Math"/>
                      </a:rPr>
                      <m:t>→</m:t>
                    </m:r>
                    <m:r>
                      <a:rPr lang="en-US" i="1">
                        <a:latin typeface="Cambria Math"/>
                      </a:rPr>
                      <m:t>𝑄</m:t>
                    </m:r>
                  </m:oMath>
                </a14:m>
                <a:endParaRPr lang="ru-RU" i="1" dirty="0"/>
              </a:p>
              <a:p>
                <a:pPr lvl="1">
                  <a:buFont typeface="Calibri" panose="020F0502020204030204" pitchFamily="34" charset="0"/>
                  <a:buChar char="−"/>
                </a:pP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</a:rPr>
                      <m:t>𝜆</m:t>
                    </m:r>
                    <m:r>
                      <a:rPr lang="ru-RU" i="1">
                        <a:latin typeface="Cambria Math"/>
                      </a:rPr>
                      <m:t>:</m:t>
                    </m:r>
                    <m:r>
                      <a:rPr lang="en-US" i="1">
                        <a:latin typeface="Cambria Math"/>
                      </a:rPr>
                      <m:t>𝑄</m:t>
                    </m:r>
                    <m:r>
                      <a:rPr lang="ru-RU" i="1">
                        <a:latin typeface="Cambria Math"/>
                      </a:rPr>
                      <m:t>×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Σ</m:t>
                    </m:r>
                    <m:r>
                      <a:rPr lang="ru-RU">
                        <a:latin typeface="Cambria Math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X</m:t>
                        </m:r>
                      </m:sup>
                    </m:sSup>
                    <m:r>
                      <a:rPr lang="ru-RU" i="1">
                        <a:latin typeface="Cambria Math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Ζ</m:t>
                        </m:r>
                      </m:e>
                      <m:sup>
                        <m:r>
                          <a:rPr lang="ru-RU" i="1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>
                  <a:buFont typeface="Calibri" panose="020F0502020204030204" pitchFamily="34" charset="0"/>
                  <a:buChar char="−"/>
                </a:pPr>
                <a:r>
                  <a:rPr lang="ru-RU" dirty="0"/>
                  <a:t>Ключевая модель в автоматном программировании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88757" y="1597891"/>
                <a:ext cx="8739739" cy="4839854"/>
              </a:xfrm>
              <a:blipFill rotWithShape="0">
                <a:blip r:embed="rId3"/>
                <a:stretch>
                  <a:fillRect l="-1116" t="-1134" r="-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611418" y="147004"/>
            <a:ext cx="521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Ульянцев В.И. Генерация конечных автоматов с использованием программных средств решения задач </a:t>
            </a:r>
            <a:r>
              <a:rPr lang="en-US" sz="1400" dirty="0">
                <a:solidFill>
                  <a:schemeClr val="bg1"/>
                </a:solidFill>
              </a:rPr>
              <a:t>SAT </a:t>
            </a:r>
            <a:r>
              <a:rPr lang="ru-RU" sz="1400" dirty="0">
                <a:solidFill>
                  <a:schemeClr val="bg1"/>
                </a:solidFill>
              </a:rPr>
              <a:t>и </a:t>
            </a:r>
            <a:r>
              <a:rPr lang="en-US" sz="1400" dirty="0">
                <a:solidFill>
                  <a:schemeClr val="bg1"/>
                </a:solidFill>
              </a:rPr>
              <a:t>CSP</a:t>
            </a:r>
          </a:p>
        </p:txBody>
      </p:sp>
    </p:spTree>
    <p:extLst>
      <p:ext uri="{BB962C8B-B14F-4D97-AF65-F5344CB8AC3E}">
        <p14:creationId xmlns:p14="http://schemas.microsoft.com/office/powerpoint/2010/main" val="205243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5548160"/>
              </p:ext>
            </p:extLst>
          </p:nvPr>
        </p:nvGraphicFramePr>
        <p:xfrm>
          <a:off x="3564805" y="2446302"/>
          <a:ext cx="5265159" cy="3044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076943" imgH="2952885" progId="Visio.Drawing.15">
                  <p:embed/>
                </p:oleObj>
              </mc:Choice>
              <mc:Fallback>
                <p:oleObj name="Visio" r:id="rId3" imgW="5076943" imgH="295288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4805" y="2446302"/>
                        <a:ext cx="5265159" cy="304491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831273"/>
            <a:ext cx="8229600" cy="887278"/>
          </a:xfrm>
        </p:spPr>
        <p:txBody>
          <a:bodyPr>
            <a:normAutofit/>
          </a:bodyPr>
          <a:lstStyle/>
          <a:p>
            <a:r>
              <a:rPr lang="ru-RU" dirty="0"/>
              <a:t>Пример</a:t>
            </a:r>
            <a:r>
              <a:rPr lang="en-US" dirty="0"/>
              <a:t> 1:</a:t>
            </a:r>
            <a:r>
              <a:rPr lang="ru-RU" dirty="0"/>
              <a:t> торговый аппарат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88757" y="1879599"/>
                <a:ext cx="4417997" cy="4558145"/>
              </a:xfrm>
            </p:spPr>
            <p:txBody>
              <a:bodyPr/>
              <a:lstStyle/>
              <a:p>
                <a:pPr lvl="0">
                  <a:buFont typeface="Calibri" panose="020F0502020204030204" pitchFamily="34" charset="0"/>
                  <a:buChar char="−"/>
                </a:pPr>
                <a:r>
                  <a:rPr lang="ru-RU" dirty="0"/>
                  <a:t>События {</a:t>
                </a:r>
                <a:r>
                  <a:rPr lang="en-US" dirty="0"/>
                  <a:t>CHOC</a:t>
                </a:r>
                <a:r>
                  <a:rPr lang="ru-RU" dirty="0"/>
                  <a:t>, </a:t>
                </a:r>
                <a:r>
                  <a:rPr lang="en-US" dirty="0"/>
                  <a:t>COIN</a:t>
                </a:r>
                <a:r>
                  <a:rPr lang="ru-RU" dirty="0"/>
                  <a:t>, </a:t>
                </a:r>
                <a:r>
                  <a:rPr lang="en-US" dirty="0"/>
                  <a:t>START</a:t>
                </a:r>
                <a:r>
                  <a:rPr lang="ru-RU" dirty="0"/>
                  <a:t>, </a:t>
                </a:r>
                <a:r>
                  <a:rPr lang="en-US" dirty="0"/>
                  <a:t>TOFFEE</a:t>
                </a:r>
                <a:r>
                  <a:rPr lang="ru-RU" dirty="0"/>
                  <a:t>}</a:t>
                </a:r>
              </a:p>
              <a:p>
                <a:pPr lvl="0">
                  <a:buFont typeface="Calibri" panose="020F0502020204030204" pitchFamily="34" charset="0"/>
                  <a:buChar char="−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dirty="0"/>
                  <a:t> для монеты достоинством 1,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</a:rPr>
                      <m:t>¬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dirty="0"/>
                  <a:t> для монеты достоинством 2</a:t>
                </a:r>
              </a:p>
              <a:p>
                <a:pPr lvl="0">
                  <a:buFont typeface="Calibri" panose="020F0502020204030204" pitchFamily="34" charset="0"/>
                  <a:buChar char="−"/>
                </a:pPr>
                <a:r>
                  <a:rPr lang="ru-RU" dirty="0"/>
                  <a:t>выходное воздействие из множества {</a:t>
                </a:r>
                <a:r>
                  <a:rPr lang="en-US" dirty="0"/>
                  <a:t>CHOC</a:t>
                </a:r>
                <a:r>
                  <a:rPr lang="ru-RU" dirty="0"/>
                  <a:t>, </a:t>
                </a:r>
                <a:r>
                  <a:rPr lang="en-US" dirty="0"/>
                  <a:t>TOFFEE</a:t>
                </a:r>
                <a:r>
                  <a:rPr lang="ru-RU" dirty="0"/>
                  <a:t>, </a:t>
                </a:r>
                <a:r>
                  <a:rPr lang="en-US" dirty="0"/>
                  <a:t>OK</a:t>
                </a:r>
                <a:r>
                  <a:rPr lang="ru-RU" dirty="0"/>
                  <a:t>, </a:t>
                </a:r>
                <a:r>
                  <a:rPr lang="en-US" dirty="0"/>
                  <a:t>NO</a:t>
                </a:r>
                <a:r>
                  <a:rPr lang="ru-RU" dirty="0"/>
                  <a:t>}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88757" y="1879599"/>
                <a:ext cx="4417997" cy="4558145"/>
              </a:xfrm>
              <a:blipFill rotWithShape="0">
                <a:blip r:embed="rId6"/>
                <a:stretch>
                  <a:fillRect l="-2207" t="-1203" r="-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611418" y="147004"/>
            <a:ext cx="521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Ульянцев В.И. Генерация конечных автоматов с использованием программных средств решения задач </a:t>
            </a:r>
            <a:r>
              <a:rPr lang="en-US" sz="1400" dirty="0">
                <a:solidFill>
                  <a:schemeClr val="bg1"/>
                </a:solidFill>
              </a:rPr>
              <a:t>SAT </a:t>
            </a:r>
            <a:r>
              <a:rPr lang="ru-RU" sz="1400" dirty="0">
                <a:solidFill>
                  <a:schemeClr val="bg1"/>
                </a:solidFill>
              </a:rPr>
              <a:t>и </a:t>
            </a:r>
            <a:r>
              <a:rPr lang="en-US" sz="1400" dirty="0">
                <a:solidFill>
                  <a:schemeClr val="bg1"/>
                </a:solidFill>
              </a:rPr>
              <a:t>CSP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564805" y="5646654"/>
            <a:ext cx="4819475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/>
              <a:t>[66]	Using </a:t>
            </a:r>
            <a:r>
              <a:rPr lang="en-US" sz="1600" dirty="0" err="1"/>
              <a:t>Behaviour</a:t>
            </a:r>
            <a:r>
              <a:rPr lang="en-US" sz="1600" dirty="0"/>
              <a:t> to </a:t>
            </a:r>
            <a:r>
              <a:rPr lang="en-US" sz="1600" dirty="0" err="1"/>
              <a:t>Optimise</a:t>
            </a:r>
            <a:r>
              <a:rPr lang="en-US" sz="1600" dirty="0"/>
              <a:t> Regression Test Sets / Taylor R., Hall Inference M., </a:t>
            </a:r>
            <a:r>
              <a:rPr lang="en-US" sz="1600" dirty="0" err="1"/>
              <a:t>Bogdanov</a:t>
            </a:r>
            <a:r>
              <a:rPr lang="en-US" sz="1600" dirty="0"/>
              <a:t> K., Derrick J. // Testing Software and Systems. – Springer, 2012. – P. 184-199. – (Lecture Notes in Computer Science; 7641).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006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831273"/>
            <a:ext cx="8229600" cy="862773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Пример 2: очередь с приоритетами из стандартной библиотеки </a:t>
            </a:r>
            <a:r>
              <a:rPr lang="en-US" i="1" dirty="0"/>
              <a:t>Java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88756" y="1780674"/>
                <a:ext cx="8672364" cy="1790300"/>
              </a:xfrm>
            </p:spPr>
            <p:txBody>
              <a:bodyPr/>
              <a:lstStyle/>
              <a:p>
                <a:pPr>
                  <a:buFont typeface="Calibri" panose="020F0502020204030204" pitchFamily="34" charset="0"/>
                  <a:buChar char="−"/>
                </a:pPr>
                <a:r>
                  <a:rPr lang="ru-RU" dirty="0"/>
                  <a:t>события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</a:rPr>
                      <m:t>𝑂</m:t>
                    </m:r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</a:rPr>
                      <m:t>𝑃</m:t>
                    </m:r>
                  </m:oMath>
                </a14:m>
                <a:r>
                  <a:rPr lang="ru-RU" dirty="0"/>
                  <a:t> соответствуют вызовам функций «</a:t>
                </a:r>
                <a:r>
                  <a:rPr lang="en-US" dirty="0"/>
                  <a:t>offer</a:t>
                </a:r>
                <a:r>
                  <a:rPr lang="ru-RU" dirty="0"/>
                  <a:t>(</a:t>
                </a:r>
                <a:r>
                  <a:rPr lang="en-US" dirty="0"/>
                  <a:t>p</a:t>
                </a:r>
                <a:r>
                  <a:rPr lang="ru-RU" dirty="0"/>
                  <a:t>)» и «</a:t>
                </a:r>
                <a:r>
                  <a:rPr lang="en-US" dirty="0"/>
                  <a:t>poll</a:t>
                </a:r>
                <a:r>
                  <a:rPr lang="ru-RU" dirty="0"/>
                  <a:t>(</a:t>
                </a:r>
                <a:r>
                  <a:rPr lang="en-US" dirty="0"/>
                  <a:t>p</a:t>
                </a:r>
                <a:r>
                  <a:rPr lang="ru-RU" dirty="0"/>
                  <a:t>)»;</a:t>
                </a:r>
                <a:endParaRPr lang="en-US" dirty="0"/>
              </a:p>
              <a:p>
                <a:pPr lvl="0">
                  <a:buFont typeface="Calibri" panose="020F0502020204030204" pitchFamily="34" charset="0"/>
                  <a:buChar char="−"/>
                </a:pP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ru-RU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𝑝</m:t>
                        </m:r>
                        <m:r>
                          <a:rPr lang="ru-RU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ru-RU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ru-RU" i="1">
                        <a:latin typeface="Cambria Math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ru-RU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𝑝</m:t>
                        </m:r>
                        <m:r>
                          <a:rPr lang="ru-RU" i="1">
                            <a:latin typeface="Cambria Math"/>
                          </a:rPr>
                          <m:t>&gt;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ru-RU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ru-RU" i="1">
                        <a:latin typeface="Cambria Math"/>
                      </a:rPr>
                      <m:t>, 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ru-RU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𝑝</m:t>
                        </m:r>
                        <m:r>
                          <a:rPr lang="ru-RU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ru-RU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ru-RU" i="1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ru-RU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𝑝</m:t>
                        </m:r>
                        <m:r>
                          <a:rPr lang="ru-RU" i="1">
                            <a:latin typeface="Cambria Math"/>
                          </a:rPr>
                          <m:t>&gt;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ru-RU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ru-RU" i="1">
                        <a:latin typeface="Cambria Math"/>
                      </a:rPr>
                      <m:t>}</m:t>
                    </m:r>
                  </m:oMath>
                </a14:m>
                <a:endParaRPr lang="ru-RU" dirty="0"/>
              </a:p>
              <a:p>
                <a:pPr lvl="0">
                  <a:buFont typeface="Calibri" panose="020F0502020204030204" pitchFamily="34" charset="0"/>
                  <a:buChar char="−"/>
                </a:pPr>
                <a:r>
                  <a:rPr lang="ru-RU" dirty="0"/>
                  <a:t>выходные воздействия соответствуют операциям над внутренними переменными 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88756" y="1780674"/>
                <a:ext cx="8672364" cy="1790300"/>
              </a:xfrm>
              <a:blipFill rotWithShape="0">
                <a:blip r:embed="rId4"/>
                <a:stretch>
                  <a:fillRect l="-1124" t="-3061" b="-23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611418" y="147004"/>
            <a:ext cx="521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Ульянцев В.И. Генерация конечных автоматов с использованием программных средств решения задач </a:t>
            </a:r>
            <a:r>
              <a:rPr lang="en-US" sz="1400" dirty="0">
                <a:solidFill>
                  <a:schemeClr val="bg1"/>
                </a:solidFill>
              </a:rPr>
              <a:t>SAT </a:t>
            </a:r>
            <a:r>
              <a:rPr lang="ru-RU" sz="1400" dirty="0">
                <a:solidFill>
                  <a:schemeClr val="bg1"/>
                </a:solidFill>
              </a:rPr>
              <a:t>и </a:t>
            </a:r>
            <a:r>
              <a:rPr lang="en-US" sz="1400" dirty="0">
                <a:solidFill>
                  <a:schemeClr val="bg1"/>
                </a:solidFill>
              </a:rPr>
              <a:t>CSP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 flipV="1">
            <a:off x="1222408" y="4236010"/>
            <a:ext cx="1013904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5288518"/>
              </p:ext>
            </p:extLst>
          </p:nvPr>
        </p:nvGraphicFramePr>
        <p:xfrm>
          <a:off x="1471532" y="3961243"/>
          <a:ext cx="6200935" cy="2751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6457984" imgH="2819400" progId="Visio.Drawing.15">
                  <p:embed/>
                </p:oleObj>
              </mc:Choice>
              <mc:Fallback>
                <p:oleObj name="Visio" r:id="rId5" imgW="6457984" imgH="281940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1532" y="3961243"/>
                        <a:ext cx="6200935" cy="275126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5826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831273"/>
            <a:ext cx="8229600" cy="689519"/>
          </a:xfrm>
        </p:spPr>
        <p:txBody>
          <a:bodyPr>
            <a:normAutofit/>
          </a:bodyPr>
          <a:lstStyle/>
          <a:p>
            <a:r>
              <a:rPr lang="ru-RU" dirty="0"/>
              <a:t>Сценарии работы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88757" y="1597891"/>
                <a:ext cx="8739739" cy="4839854"/>
              </a:xfrm>
            </p:spPr>
            <p:txBody>
              <a:bodyPr/>
              <a:lstStyle/>
              <a:p>
                <a:pPr lvl="0">
                  <a:buFont typeface="Calibri" panose="020F0502020204030204" pitchFamily="34" charset="0"/>
                  <a:buChar char="−"/>
                </a:pPr>
                <a:r>
                  <a:rPr lang="ru-RU" dirty="0"/>
                  <a:t>Сценарий работы </a:t>
                </a:r>
                <a:r>
                  <a:rPr lang="ru-RU" i="1" dirty="0"/>
                  <a:t>– </a:t>
                </a:r>
                <a:r>
                  <a:rPr lang="ru-RU" dirty="0"/>
                  <a:t>последовательность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ru-RU" i="1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dirty="0"/>
                  <a:t> троек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ru-RU" i="1">
                        <a:latin typeface="Cambria Math"/>
                      </a:rPr>
                      <m:t>=</m:t>
                    </m:r>
                    <m:d>
                      <m:dPr>
                        <m:begChr m:val="〈"/>
                        <m:endChr m:val="〉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ru-RU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ru-RU" i="1">
                            <a:latin typeface="Cambria Math"/>
                          </a:rPr>
                          <m:t>;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ru-RU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ru-RU" i="1">
                            <a:latin typeface="Cambria Math"/>
                          </a:rPr>
                          <m:t>;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ru-RU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ru-RU" dirty="0"/>
              </a:p>
              <a:p>
                <a:pPr lvl="1">
                  <a:buFont typeface="Calibri" panose="020F0502020204030204" pitchFamily="34" charset="0"/>
                  <a:buChar char="−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– входное событие</a:t>
                </a:r>
                <a:endParaRPr lang="ru-RU" i="1" dirty="0"/>
              </a:p>
              <a:p>
                <a:pPr lvl="1">
                  <a:buFont typeface="Calibri" panose="020F0502020204030204" pitchFamily="34" charset="0"/>
                  <a:buChar char="−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– булева формула от входных переменных, задающая охранное условие</a:t>
                </a:r>
                <a:endParaRPr lang="ru-RU" i="1" dirty="0"/>
              </a:p>
              <a:p>
                <a:pPr lvl="1">
                  <a:buFont typeface="Calibri" panose="020F0502020204030204" pitchFamily="34" charset="0"/>
                  <a:buChar char="−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– последовательность выходных воздействий</a:t>
                </a:r>
              </a:p>
              <a:p>
                <a:pPr>
                  <a:buFont typeface="Calibri" panose="020F0502020204030204" pitchFamily="34" charset="0"/>
                  <a:buChar char="−"/>
                </a:pPr>
                <a:r>
                  <a:rPr lang="ru-RU" dirty="0"/>
                  <a:t>Примеры для торгового аппарата</a:t>
                </a:r>
              </a:p>
              <a:p>
                <a:pPr lvl="1">
                  <a:buFont typeface="Calibri" panose="020F0502020204030204" pitchFamily="34" charset="0"/>
                  <a:buChar char="−"/>
                </a:pP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</a:rPr>
                          <m:t>START</m:t>
                        </m:r>
                        <m:r>
                          <a:rPr lang="ru-RU" sz="2000" i="1">
                            <a:latin typeface="Cambria Math"/>
                          </a:rPr>
                          <m:t>;1;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</a:rPr>
                          <m:t>OK</m:t>
                        </m:r>
                      </m:e>
                    </m:d>
                  </m:oMath>
                </a14:m>
                <a:r>
                  <a:rPr lang="ru-RU" sz="20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</a:rPr>
                          <m:t>COIN</m:t>
                        </m:r>
                        <m:r>
                          <a:rPr lang="ru-RU" sz="2000" i="1">
                            <a:latin typeface="Cambria Math"/>
                          </a:rPr>
                          <m:t>;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ru-RU" sz="2000" i="1">
                            <a:latin typeface="Cambria Math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</a:rPr>
                          <m:t>OK</m:t>
                        </m:r>
                      </m:e>
                    </m:d>
                  </m:oMath>
                </a14:m>
                <a:r>
                  <a:rPr lang="ru-RU" sz="20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</a:rPr>
                          <m:t>COIN</m:t>
                        </m:r>
                        <m:r>
                          <a:rPr lang="ru-RU" sz="2000" i="1">
                            <a:latin typeface="Cambria Math"/>
                          </a:rPr>
                          <m:t>;¬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ru-RU" sz="2000" i="1">
                            <a:latin typeface="Cambria Math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</a:rPr>
                          <m:t>NO</m:t>
                        </m:r>
                      </m:e>
                    </m:d>
                  </m:oMath>
                </a14:m>
                <a:r>
                  <a:rPr lang="ru-RU" sz="20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</a:rPr>
                          <m:t>COIN</m:t>
                        </m:r>
                        <m:r>
                          <a:rPr lang="ru-RU" sz="2000" i="1">
                            <a:latin typeface="Cambria Math"/>
                          </a:rPr>
                          <m:t>;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ru-RU" sz="2000" i="1">
                            <a:latin typeface="Cambria Math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</a:rPr>
                          <m:t>OK</m:t>
                        </m:r>
                      </m:e>
                    </m:d>
                  </m:oMath>
                </a14:m>
                <a:endParaRPr lang="en-US" sz="2000" dirty="0"/>
              </a:p>
              <a:p>
                <a:pPr lvl="1">
                  <a:buFont typeface="Calibri" panose="020F0502020204030204" pitchFamily="34" charset="0"/>
                  <a:buChar char="−"/>
                </a:pP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</a:rPr>
                          <m:t>START</m:t>
                        </m:r>
                        <m:r>
                          <a:rPr lang="ru-RU" sz="2000" i="1">
                            <a:latin typeface="Cambria Math"/>
                          </a:rPr>
                          <m:t>;1;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</a:rPr>
                          <m:t>OK</m:t>
                        </m:r>
                      </m:e>
                    </m:d>
                  </m:oMath>
                </a14:m>
                <a:r>
                  <a:rPr lang="ru-RU" sz="20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</a:rPr>
                          <m:t>START</m:t>
                        </m:r>
                        <m:r>
                          <a:rPr lang="ru-RU" sz="2000" i="1">
                            <a:latin typeface="Cambria Math"/>
                          </a:rPr>
                          <m:t>;1;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</a:rPr>
                          <m:t>OK</m:t>
                        </m:r>
                      </m:e>
                    </m:d>
                  </m:oMath>
                </a14:m>
                <a:r>
                  <a:rPr lang="ru-RU" sz="20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</a:rPr>
                          <m:t>TOFFEE</m:t>
                        </m:r>
                        <m:r>
                          <a:rPr lang="ru-RU" sz="2000" i="1">
                            <a:latin typeface="Cambria Math"/>
                          </a:rPr>
                          <m:t>;1;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</a:rPr>
                          <m:t>NO</m:t>
                        </m:r>
                      </m:e>
                    </m:d>
                  </m:oMath>
                </a14:m>
                <a:r>
                  <a:rPr lang="ru-RU" sz="20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</a:rPr>
                          <m:t>CHOC</m:t>
                        </m:r>
                        <m:r>
                          <a:rPr lang="ru-RU" sz="2000" i="1">
                            <a:latin typeface="Cambria Math"/>
                          </a:rPr>
                          <m:t>;1;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</a:rPr>
                          <m:t>NO</m:t>
                        </m:r>
                      </m:e>
                    </m:d>
                  </m:oMath>
                </a14:m>
                <a:endParaRPr lang="en-US" sz="2000" dirty="0"/>
              </a:p>
              <a:p>
                <a:pPr lvl="1">
                  <a:buFont typeface="Calibri" panose="020F0502020204030204" pitchFamily="34" charset="0"/>
                  <a:buChar char="−"/>
                </a:pP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</a:rPr>
                          <m:t>START</m:t>
                        </m:r>
                        <m:r>
                          <a:rPr lang="ru-RU" sz="2000" i="1">
                            <a:latin typeface="Cambria Math"/>
                          </a:rPr>
                          <m:t>;1;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</a:rPr>
                          <m:t>OK</m:t>
                        </m:r>
                      </m:e>
                    </m:d>
                  </m:oMath>
                </a14:m>
                <a:r>
                  <a:rPr lang="ru-RU" sz="20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</a:rPr>
                          <m:t>COIN</m:t>
                        </m:r>
                        <m:r>
                          <a:rPr lang="ru-RU" sz="2000" i="1">
                            <a:latin typeface="Cambria Math"/>
                          </a:rPr>
                          <m:t>;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latin typeface="Cambria Math"/>
                              </a:rPr>
                              <m:t>¬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ru-RU" sz="2000" i="1">
                            <a:latin typeface="Cambria Math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</a:rPr>
                          <m:t>OK</m:t>
                        </m:r>
                      </m:e>
                    </m:d>
                  </m:oMath>
                </a14:m>
                <a:r>
                  <a:rPr lang="ru-RU" sz="20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</a:rPr>
                          <m:t>TOFFEE</m:t>
                        </m:r>
                        <m:r>
                          <a:rPr lang="ru-RU" sz="2000" i="1">
                            <a:latin typeface="Cambria Math"/>
                          </a:rPr>
                          <m:t>;1;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</a:rPr>
                          <m:t>TOFFEE</m:t>
                        </m:r>
                      </m:e>
                    </m:d>
                  </m:oMath>
                </a14:m>
                <a:endParaRPr lang="en-US" sz="2000" dirty="0"/>
              </a:p>
              <a:p>
                <a:pPr>
                  <a:buFont typeface="Calibri" panose="020F0502020204030204" pitchFamily="34" charset="0"/>
                  <a:buChar char="−"/>
                </a:pPr>
                <a:r>
                  <a:rPr lang="ru-RU" dirty="0"/>
                  <a:t>Аналог слова для ДКА</a:t>
                </a:r>
                <a:endParaRPr lang="en-US" dirty="0"/>
              </a:p>
              <a:p>
                <a:pPr lvl="0">
                  <a:buFont typeface="Calibri" panose="020F0502020204030204" pitchFamily="34" charset="0"/>
                  <a:buChar char="−"/>
                </a:pPr>
                <a:endParaRPr lang="ru-RU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88757" y="1597891"/>
                <a:ext cx="8739739" cy="4839854"/>
              </a:xfrm>
              <a:blipFill rotWithShape="0">
                <a:blip r:embed="rId3"/>
                <a:stretch>
                  <a:fillRect l="-1116" t="-1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611418" y="147004"/>
            <a:ext cx="521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Ульянцев В.И. Генерация конечных автоматов с использованием программных средств решения задач </a:t>
            </a:r>
            <a:r>
              <a:rPr lang="en-US" sz="1400" dirty="0">
                <a:solidFill>
                  <a:schemeClr val="bg1"/>
                </a:solidFill>
              </a:rPr>
              <a:t>SAT </a:t>
            </a:r>
            <a:r>
              <a:rPr lang="ru-RU" sz="1400" dirty="0">
                <a:solidFill>
                  <a:schemeClr val="bg1"/>
                </a:solidFill>
              </a:rPr>
              <a:t>и </a:t>
            </a:r>
            <a:r>
              <a:rPr lang="en-US" sz="1400" dirty="0">
                <a:solidFill>
                  <a:schemeClr val="bg1"/>
                </a:solidFill>
              </a:rPr>
              <a:t>CSP</a:t>
            </a:r>
          </a:p>
        </p:txBody>
      </p:sp>
    </p:spTree>
    <p:extLst>
      <p:ext uri="{BB962C8B-B14F-4D97-AF65-F5344CB8AC3E}">
        <p14:creationId xmlns:p14="http://schemas.microsoft.com/office/powerpoint/2010/main" val="2253333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831273"/>
            <a:ext cx="8229600" cy="689519"/>
          </a:xfrm>
        </p:spPr>
        <p:txBody>
          <a:bodyPr>
            <a:normAutofit/>
          </a:bodyPr>
          <a:lstStyle/>
          <a:p>
            <a:r>
              <a:rPr lang="ru-RU" dirty="0"/>
              <a:t>1.3 Методы генерации автоматов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288757" y="1597891"/>
            <a:ext cx="8739739" cy="4839854"/>
          </a:xfrm>
        </p:spPr>
        <p:txBody>
          <a:bodyPr/>
          <a:lstStyle/>
          <a:p>
            <a:pPr lvl="0">
              <a:buFont typeface="Calibri" panose="020F0502020204030204" pitchFamily="34" charset="0"/>
              <a:buChar char="−"/>
            </a:pPr>
            <a:r>
              <a:rPr lang="ru-RU" dirty="0"/>
              <a:t>Генерация ДКА по обучающим словарям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ru-RU" dirty="0"/>
              <a:t>Эвристические алгоритмы </a:t>
            </a:r>
            <a:r>
              <a:rPr lang="en-US" dirty="0"/>
              <a:t>State merging</a:t>
            </a:r>
            <a:endParaRPr lang="ru-RU" dirty="0"/>
          </a:p>
          <a:p>
            <a:pPr lvl="1">
              <a:buFont typeface="Calibri" panose="020F0502020204030204" pitchFamily="34" charset="0"/>
              <a:buChar char="−"/>
            </a:pPr>
            <a:r>
              <a:rPr lang="ru-RU" dirty="0"/>
              <a:t>Метаэвристические методы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ru-RU" dirty="0"/>
              <a:t>Использование программных средств решения </a:t>
            </a:r>
            <a:r>
              <a:rPr lang="en-US" dirty="0"/>
              <a:t>NP</a:t>
            </a:r>
            <a:r>
              <a:rPr lang="ru-RU" dirty="0"/>
              <a:t>-полных задач (</a:t>
            </a:r>
            <a:r>
              <a:rPr lang="en-US" dirty="0"/>
              <a:t>SAT </a:t>
            </a:r>
            <a:r>
              <a:rPr lang="ru-RU" dirty="0"/>
              <a:t>и раскраска графов)</a:t>
            </a:r>
          </a:p>
          <a:p>
            <a:pPr>
              <a:buFont typeface="Calibri" panose="020F0502020204030204" pitchFamily="34" charset="0"/>
              <a:buChar char="−"/>
            </a:pPr>
            <a:r>
              <a:rPr lang="ru-RU" dirty="0"/>
              <a:t>Генерация управляющих автоматов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ru-RU" dirty="0"/>
              <a:t>Генетические, эволюционные, муравьиные алгоритмы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ru-RU" dirty="0"/>
              <a:t>На кафедре «Компьютерные технологии» Университета ИТМО</a:t>
            </a:r>
          </a:p>
          <a:p>
            <a:pPr lvl="1">
              <a:buFont typeface="Calibri" panose="020F0502020204030204" pitchFamily="34" charset="0"/>
              <a:buChar char="−"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3611418" y="147004"/>
            <a:ext cx="521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Ульянцев В.И. Генерация конечных автоматов с использованием программных средств решения задач </a:t>
            </a:r>
            <a:r>
              <a:rPr lang="en-US" sz="1400" dirty="0">
                <a:solidFill>
                  <a:schemeClr val="bg1"/>
                </a:solidFill>
              </a:rPr>
              <a:t>SAT </a:t>
            </a:r>
            <a:r>
              <a:rPr lang="ru-RU" sz="1400" dirty="0">
                <a:solidFill>
                  <a:schemeClr val="bg1"/>
                </a:solidFill>
              </a:rPr>
              <a:t>и </a:t>
            </a:r>
            <a:r>
              <a:rPr lang="en-US" sz="1400" dirty="0">
                <a:solidFill>
                  <a:schemeClr val="bg1"/>
                </a:solidFill>
              </a:rPr>
              <a:t>CSP</a:t>
            </a:r>
          </a:p>
        </p:txBody>
      </p:sp>
    </p:spTree>
    <p:extLst>
      <p:ext uri="{BB962C8B-B14F-4D97-AF65-F5344CB8AC3E}">
        <p14:creationId xmlns:p14="http://schemas.microsoft.com/office/powerpoint/2010/main" val="4153661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831273"/>
            <a:ext cx="8229600" cy="689519"/>
          </a:xfrm>
        </p:spPr>
        <p:txBody>
          <a:bodyPr>
            <a:normAutofit/>
          </a:bodyPr>
          <a:lstStyle/>
          <a:p>
            <a:r>
              <a:rPr lang="ru-RU" dirty="0"/>
              <a:t>Эвристические алгоритмы </a:t>
            </a:r>
            <a:r>
              <a:rPr lang="en-US" dirty="0"/>
              <a:t>State Merging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88757" y="1597891"/>
                <a:ext cx="8739739" cy="4839854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ru-RU" dirty="0"/>
                  <a:t>Построение </a:t>
                </a:r>
                <a:r>
                  <a:rPr lang="ru-RU" b="1" dirty="0"/>
                  <a:t>префиксного дерева с пометками</a:t>
                </a:r>
                <a:endParaRPr lang="ru-RU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ru-RU" dirty="0"/>
                  <a:t>Последовательное отождествление его состояний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+</m:t>
                        </m:r>
                      </m:sub>
                    </m:sSub>
                    <m:r>
                      <a:rPr lang="ru-RU" i="1">
                        <a:latin typeface="Cambria Math"/>
                      </a:rPr>
                      <m:t>={</m:t>
                    </m:r>
                    <m:r>
                      <a:rPr lang="en-US" i="1">
                        <a:latin typeface="Cambria Math"/>
                      </a:rPr>
                      <m:t>𝑎𝑏</m:t>
                    </m:r>
                    <m:r>
                      <a:rPr lang="ru-RU" i="1">
                        <a:latin typeface="Cambria Math"/>
                      </a:rPr>
                      <m:t>,</m:t>
                    </m:r>
                    <m:r>
                      <a:rPr lang="ru-RU" i="1">
                        <a:latin typeface="Cambria Math"/>
                      </a:rPr>
                      <m:t>𝑏</m:t>
                    </m:r>
                    <m:r>
                      <a:rPr lang="ru-RU" i="1">
                        <a:latin typeface="Cambria Math"/>
                      </a:rPr>
                      <m:t>,</m:t>
                    </m:r>
                    <m:r>
                      <a:rPr lang="en-US" i="1">
                        <a:latin typeface="Cambria Math"/>
                      </a:rPr>
                      <m:t>𝑏𝑎</m:t>
                    </m:r>
                    <m:r>
                      <a:rPr lang="ru-RU" i="1">
                        <a:latin typeface="Cambria Math"/>
                      </a:rPr>
                      <m:t>,</m:t>
                    </m:r>
                    <m:r>
                      <a:rPr lang="ru-RU" i="1">
                        <a:latin typeface="Cambria Math"/>
                      </a:rPr>
                      <m:t>𝑏𝑏𝑏</m:t>
                    </m:r>
                    <m:r>
                      <a:rPr lang="ru-RU" i="1">
                        <a:latin typeface="Cambria Math"/>
                      </a:rPr>
                      <m:t>}</m:t>
                    </m:r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ru-RU" i="1">
                        <a:latin typeface="Cambria Math"/>
                      </a:rPr>
                      <m:t>={</m:t>
                    </m:r>
                    <m:r>
                      <a:rPr lang="ru-RU" i="1">
                        <a:latin typeface="Cambria Math"/>
                      </a:rPr>
                      <m:t>𝑎𝑏𝑏𝑏</m:t>
                    </m:r>
                    <m:r>
                      <a:rPr lang="ru-RU" i="1">
                        <a:latin typeface="Cambria Math"/>
                      </a:rPr>
                      <m:t>,</m:t>
                    </m:r>
                    <m:r>
                      <a:rPr lang="en-US" i="1">
                        <a:latin typeface="Cambria Math"/>
                      </a:rPr>
                      <m:t>𝑏𝑎𝑏𝑎</m:t>
                    </m:r>
                    <m:r>
                      <a:rPr lang="ru-RU" i="1">
                        <a:latin typeface="Cambria Math"/>
                      </a:rPr>
                      <m:t>}</m:t>
                    </m:r>
                  </m:oMath>
                </a14:m>
                <a:r>
                  <a:rPr lang="ru-RU" dirty="0"/>
                  <a:t> 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88757" y="1597891"/>
                <a:ext cx="8739739" cy="4839854"/>
              </a:xfrm>
              <a:blipFill rotWithShape="0">
                <a:blip r:embed="rId4"/>
                <a:stretch>
                  <a:fillRect l="-1116" t="-1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611418" y="147004"/>
            <a:ext cx="521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Ульянцев В.И. Генерация конечных автоматов с использованием программных средств решения задач </a:t>
            </a:r>
            <a:r>
              <a:rPr lang="en-US" sz="1400" dirty="0">
                <a:solidFill>
                  <a:schemeClr val="bg1"/>
                </a:solidFill>
              </a:rPr>
              <a:t>SAT </a:t>
            </a:r>
            <a:r>
              <a:rPr lang="ru-RU" sz="1400" dirty="0">
                <a:solidFill>
                  <a:schemeClr val="bg1"/>
                </a:solidFill>
              </a:rPr>
              <a:t>и </a:t>
            </a:r>
            <a:r>
              <a:rPr lang="en-US" sz="1400" dirty="0">
                <a:solidFill>
                  <a:schemeClr val="bg1"/>
                </a:solidFill>
              </a:rPr>
              <a:t>CSP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11166" y="344584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3072437"/>
              </p:ext>
            </p:extLst>
          </p:nvPr>
        </p:nvGraphicFramePr>
        <p:xfrm>
          <a:off x="474687" y="3055288"/>
          <a:ext cx="4048125" cy="146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4000399" imgH="1504980" progId="Visio.Drawing.15">
                  <p:embed/>
                </p:oleObj>
              </mc:Choice>
              <mc:Fallback>
                <p:oleObj name="Visio" r:id="rId5" imgW="4000399" imgH="150498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687" y="3055288"/>
                        <a:ext cx="4048125" cy="14668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Blue-Fringe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75" y="4655897"/>
            <a:ext cx="4048125" cy="207216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4790665" y="3087821"/>
            <a:ext cx="403929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[41] Gold E. M. Complexity of Automaton Identification from Given Data // Information and Control. – 1978. – Vol. 37. – P. 302-320</a:t>
            </a:r>
          </a:p>
          <a:p>
            <a:pPr marL="342900" indent="-342900" algn="just">
              <a:buAutoNum type="arabicPeriod" startAt="41"/>
            </a:pPr>
            <a:endParaRPr lang="en-US" sz="1400" dirty="0"/>
          </a:p>
          <a:p>
            <a:pPr algn="just"/>
            <a:r>
              <a:rPr lang="en-US" sz="1400" dirty="0"/>
              <a:t>[54]	Lang K., </a:t>
            </a:r>
            <a:r>
              <a:rPr lang="en-US" sz="1400" dirty="0" err="1"/>
              <a:t>Pearlmutter</a:t>
            </a:r>
            <a:r>
              <a:rPr lang="en-US" sz="1400" dirty="0"/>
              <a:t> B., Price R. Results of the </a:t>
            </a:r>
            <a:r>
              <a:rPr lang="en-US" sz="1400" dirty="0" err="1"/>
              <a:t>Abbadingo</a:t>
            </a:r>
            <a:r>
              <a:rPr lang="en-US" sz="1400" dirty="0"/>
              <a:t> One DFA Learning Competition and a New Evidence-Driven State Merging Algorithm // Grammatical Inference. – Springer, 1998. – P. 1-12. – (Lecture Notes in Computer Science; 1433)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/>
              <a:t>[60] </a:t>
            </a:r>
            <a:r>
              <a:rPr lang="en-US" sz="1400" dirty="0" err="1"/>
              <a:t>Oncina</a:t>
            </a:r>
            <a:r>
              <a:rPr lang="en-US" sz="1400" dirty="0"/>
              <a:t> J., Garcia P. Inferring Regular Languages in Polynomial Update Time // Pattern Recognition and Image </a:t>
            </a:r>
            <a:r>
              <a:rPr lang="en-US" sz="1400" dirty="0" err="1"/>
              <a:t>Analysys</a:t>
            </a:r>
            <a:r>
              <a:rPr lang="en-US" sz="1400" dirty="0"/>
              <a:t>, volume 1 of Series in Machine Perception and Artificial Intelligence. – World Scientific, 1992. – P. 49-61</a:t>
            </a:r>
          </a:p>
        </p:txBody>
      </p:sp>
    </p:spTree>
    <p:extLst>
      <p:ext uri="{BB962C8B-B14F-4D97-AF65-F5344CB8AC3E}">
        <p14:creationId xmlns:p14="http://schemas.microsoft.com/office/powerpoint/2010/main" val="124673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410" y="1610640"/>
            <a:ext cx="4384554" cy="3549384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831273"/>
            <a:ext cx="8229600" cy="689519"/>
          </a:xfrm>
        </p:spPr>
        <p:txBody>
          <a:bodyPr>
            <a:normAutofit/>
          </a:bodyPr>
          <a:lstStyle/>
          <a:p>
            <a:r>
              <a:rPr lang="ru-RU" dirty="0"/>
              <a:t>Метаэвристические алгоритмы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288758" y="1597891"/>
            <a:ext cx="5236144" cy="4839854"/>
          </a:xfrm>
        </p:spPr>
        <p:txBody>
          <a:bodyPr/>
          <a:lstStyle/>
          <a:p>
            <a:pPr lvl="0">
              <a:buFont typeface="Calibri" panose="020F0502020204030204" pitchFamily="34" charset="0"/>
              <a:buChar char="−"/>
            </a:pPr>
            <a:r>
              <a:rPr lang="ru-RU" dirty="0"/>
              <a:t>Эволюционные стратегии, генетические алгоритмы, муравьиные алгоритмы</a:t>
            </a:r>
          </a:p>
          <a:p>
            <a:pPr lvl="0">
              <a:buFont typeface="Calibri" panose="020F0502020204030204" pitchFamily="34" charset="0"/>
              <a:buChar char="−"/>
            </a:pPr>
            <a:r>
              <a:rPr lang="ru-RU" dirty="0"/>
              <a:t>Популяция особей, мутации, скещивание, функция приспособленности</a:t>
            </a:r>
          </a:p>
          <a:p>
            <a:pPr lvl="0">
              <a:buFont typeface="Calibri" panose="020F0502020204030204" pitchFamily="34" charset="0"/>
              <a:buChar char="−"/>
            </a:pPr>
            <a:r>
              <a:rPr lang="ru-RU" dirty="0"/>
              <a:t>Устойчивость к шуму</a:t>
            </a:r>
          </a:p>
          <a:p>
            <a:pPr lvl="1">
              <a:buFont typeface="Calibri" panose="020F0502020204030204" pitchFamily="34" charset="0"/>
              <a:buChar char="−"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3611418" y="147004"/>
            <a:ext cx="521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Ульянцев В.И. Генерация конечных автоматов с использованием программных средств решения задач </a:t>
            </a:r>
            <a:r>
              <a:rPr lang="en-US" sz="1400" dirty="0">
                <a:solidFill>
                  <a:schemeClr val="bg1"/>
                </a:solidFill>
              </a:rPr>
              <a:t>SAT </a:t>
            </a:r>
            <a:r>
              <a:rPr lang="ru-RU" sz="1400" dirty="0">
                <a:solidFill>
                  <a:schemeClr val="bg1"/>
                </a:solidFill>
              </a:rPr>
              <a:t>и </a:t>
            </a:r>
            <a:r>
              <a:rPr lang="en-US" sz="1400" dirty="0">
                <a:solidFill>
                  <a:schemeClr val="bg1"/>
                </a:solidFill>
              </a:rPr>
              <a:t>CSP</a:t>
            </a:r>
          </a:p>
        </p:txBody>
      </p:sp>
      <p:sp>
        <p:nvSpPr>
          <p:cNvPr id="3" name="Rectangle 2"/>
          <p:cNvSpPr/>
          <p:nvPr/>
        </p:nvSpPr>
        <p:spPr>
          <a:xfrm>
            <a:off x="185209" y="4824610"/>
            <a:ext cx="437001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  <a:buSzPts val="1400"/>
              <a:tabLst>
                <a:tab pos="431800" algn="l"/>
              </a:tabLst>
            </a:pPr>
            <a:r>
              <a:rPr lang="ru-RU" sz="1200" dirty="0" err="1">
                <a:ea typeface="Times New Roman" panose="02020603050405020304" pitchFamily="18" charset="0"/>
              </a:rPr>
              <a:t>Чивилихин</a:t>
            </a:r>
            <a:r>
              <a:rPr lang="ru-RU" sz="1200" dirty="0">
                <a:ea typeface="Times New Roman" panose="02020603050405020304" pitchFamily="18" charset="0"/>
              </a:rPr>
              <a:t> Д.С. Генерация конечных автоматов на основе муравьиных алгоритмов</a:t>
            </a:r>
          </a:p>
          <a:p>
            <a:pPr lvl="0" algn="just">
              <a:spcAft>
                <a:spcPts val="0"/>
              </a:spcAft>
              <a:buSzPts val="1400"/>
              <a:tabLst>
                <a:tab pos="431800" algn="l"/>
              </a:tabLst>
            </a:pPr>
            <a:endParaRPr lang="en-US" sz="1200" dirty="0">
              <a:ea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  <a:buSzPts val="1400"/>
              <a:tabLst>
                <a:tab pos="431800" algn="l"/>
              </a:tabLst>
            </a:pPr>
            <a:r>
              <a:rPr lang="en-US" sz="1200" dirty="0">
                <a:ea typeface="Times New Roman" panose="02020603050405020304" pitchFamily="18" charset="0"/>
              </a:rPr>
              <a:t>[26] </a:t>
            </a:r>
            <a:r>
              <a:rPr lang="en-US" sz="1200" i="1" dirty="0" err="1">
                <a:ea typeface="Times New Roman" panose="02020603050405020304" pitchFamily="18" charset="0"/>
              </a:rPr>
              <a:t>Chivilikhin</a:t>
            </a:r>
            <a:r>
              <a:rPr lang="en-US" sz="1200" i="1" dirty="0">
                <a:ea typeface="Times New Roman" panose="02020603050405020304" pitchFamily="18" charset="0"/>
              </a:rPr>
              <a:t> D., Ulyantsev V.</a:t>
            </a:r>
            <a:r>
              <a:rPr lang="en-US" sz="1200" dirty="0">
                <a:ea typeface="Times New Roman" panose="02020603050405020304" pitchFamily="18" charset="0"/>
              </a:rPr>
              <a:t> Learning Finite-State Machines with Ant Colony Optimization // Swarm Intelligence. – Springer, 2012. – P. 268‑275. – (Lecture Notes in Computer Science; 7461). </a:t>
            </a:r>
            <a:endParaRPr lang="ru-RU" sz="1200" dirty="0">
              <a:ea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  <a:buSzPts val="1400"/>
              <a:tabLst>
                <a:tab pos="431800" algn="l"/>
              </a:tabLst>
            </a:pPr>
            <a:endParaRPr lang="ru-RU" sz="1200" dirty="0">
              <a:ea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  <a:buSzPts val="1400"/>
              <a:tabLst>
                <a:tab pos="431800" algn="l"/>
              </a:tabLst>
            </a:pPr>
            <a:r>
              <a:rPr lang="en-US" sz="1200" dirty="0">
                <a:ea typeface="Times New Roman" panose="02020603050405020304" pitchFamily="18" charset="0"/>
              </a:rPr>
              <a:t>[56]	Lucas S., Reynolds J. Learning Finite State Transducers: Evolution versus Heuristic State Merging // IEEE Transactions on Evolutionary Computation. – 2007. – Vol. 11, no. 3. – P. 308-325</a:t>
            </a:r>
            <a:endParaRPr lang="ru-RU" sz="1200" dirty="0">
              <a:ea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  <a:buSzPts val="1400"/>
              <a:tabLst>
                <a:tab pos="431800" algn="l"/>
              </a:tabLst>
            </a:pPr>
            <a:endParaRPr lang="ru-RU" sz="1200" dirty="0">
              <a:ea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  <a:buSzPts val="1400"/>
              <a:tabLst>
                <a:tab pos="431800" algn="l"/>
              </a:tabLst>
            </a:pPr>
            <a:endParaRPr lang="en-US" sz="1200" dirty="0"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973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831273"/>
            <a:ext cx="8229600" cy="689519"/>
          </a:xfrm>
        </p:spPr>
        <p:txBody>
          <a:bodyPr/>
          <a:lstStyle/>
          <a:p>
            <a:r>
              <a:rPr lang="ru-RU" dirty="0"/>
              <a:t>Введение: актуальность (1)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597891"/>
            <a:ext cx="8229600" cy="4839854"/>
          </a:xfrm>
        </p:spPr>
        <p:txBody>
          <a:bodyPr/>
          <a:lstStyle/>
          <a:p>
            <a:pPr>
              <a:buFont typeface="Calibri" panose="020F0502020204030204" pitchFamily="34" charset="0"/>
              <a:buChar char="−"/>
            </a:pPr>
            <a:r>
              <a:rPr lang="ru-RU" dirty="0"/>
              <a:t>Компоненты аппаратного и программного обеспечения моделируются </a:t>
            </a:r>
            <a:r>
              <a:rPr lang="ru-RU" b="1" dirty="0"/>
              <a:t>конечными автоматами</a:t>
            </a:r>
          </a:p>
          <a:p>
            <a:pPr>
              <a:buFont typeface="Calibri" panose="020F0502020204030204" pitchFamily="34" charset="0"/>
              <a:buChar char="−"/>
            </a:pPr>
            <a:r>
              <a:rPr lang="ru-RU" dirty="0"/>
              <a:t>Представление в виде наглядных диаграмм состояний, процесс верификации методом </a:t>
            </a:r>
            <a:r>
              <a:rPr lang="en-US" dirty="0"/>
              <a:t>model checking</a:t>
            </a:r>
            <a:endParaRPr lang="ru-RU" dirty="0"/>
          </a:p>
          <a:p>
            <a:pPr>
              <a:buFont typeface="Calibri" panose="020F0502020204030204" pitchFamily="34" charset="0"/>
              <a:buChar char="−"/>
            </a:pPr>
            <a:r>
              <a:rPr lang="ru-RU" b="1" dirty="0"/>
              <a:t>Методы генерации автоматов: </a:t>
            </a:r>
            <a:r>
              <a:rPr lang="ru-RU" dirty="0"/>
              <a:t>решение сложных задач,</a:t>
            </a:r>
            <a:r>
              <a:rPr lang="ru-RU" b="1" dirty="0"/>
              <a:t> </a:t>
            </a:r>
            <a:r>
              <a:rPr lang="ru-RU" dirty="0"/>
              <a:t>повышение надежности и уменьшение степени влияния человеческого фактора</a:t>
            </a:r>
          </a:p>
          <a:p>
            <a:pPr>
              <a:buFont typeface="Calibri" panose="020F0502020204030204" pitchFamily="34" charset="0"/>
              <a:buChar char="−"/>
            </a:pPr>
            <a:r>
              <a:rPr lang="ru-RU" dirty="0"/>
              <a:t>Можно выделить задачи автоматизированной генерации </a:t>
            </a:r>
            <a:r>
              <a:rPr lang="ru-RU" b="1" dirty="0"/>
              <a:t>детерминированных</a:t>
            </a:r>
            <a:r>
              <a:rPr lang="ru-RU" dirty="0"/>
              <a:t> автоматных моделей по заранее заданным </a:t>
            </a:r>
            <a:r>
              <a:rPr lang="ru-RU" b="1" dirty="0"/>
              <a:t>примерам поведения</a:t>
            </a:r>
            <a:r>
              <a:rPr lang="ru-RU" dirty="0"/>
              <a:t> (в основном «неточные»)</a:t>
            </a:r>
          </a:p>
          <a:p>
            <a:pPr>
              <a:buFont typeface="Calibri" panose="020F0502020204030204" pitchFamily="34" charset="0"/>
              <a:buChar char="−"/>
            </a:pPr>
            <a:r>
              <a:rPr lang="ru-RU" dirty="0"/>
              <a:t>Применение: генерация и анализ программ, грамматический вывод, биоинформатика, лингвистика, распознавание речи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611418" y="147004"/>
            <a:ext cx="521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Ульянцев В.И. Генерация конечных автоматов с использованием программных средств решения задач </a:t>
            </a:r>
            <a:r>
              <a:rPr lang="en-US" sz="1400" dirty="0">
                <a:solidFill>
                  <a:schemeClr val="bg1"/>
                </a:solidFill>
              </a:rPr>
              <a:t>SAT </a:t>
            </a:r>
            <a:r>
              <a:rPr lang="ru-RU" sz="1400" dirty="0">
                <a:solidFill>
                  <a:schemeClr val="bg1"/>
                </a:solidFill>
              </a:rPr>
              <a:t>и </a:t>
            </a:r>
            <a:r>
              <a:rPr lang="en-US" sz="1400" dirty="0">
                <a:solidFill>
                  <a:schemeClr val="bg1"/>
                </a:solidFill>
              </a:rPr>
              <a:t>CSP</a:t>
            </a:r>
          </a:p>
        </p:txBody>
      </p:sp>
    </p:spTree>
    <p:extLst>
      <p:ext uri="{BB962C8B-B14F-4D97-AF65-F5344CB8AC3E}">
        <p14:creationId xmlns:p14="http://schemas.microsoft.com/office/powerpoint/2010/main" val="23080962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831273"/>
            <a:ext cx="8229600" cy="689519"/>
          </a:xfrm>
        </p:spPr>
        <p:txBody>
          <a:bodyPr>
            <a:normAutofit/>
          </a:bodyPr>
          <a:lstStyle/>
          <a:p>
            <a:r>
              <a:rPr lang="ru-RU" dirty="0"/>
              <a:t>Использование средств решения </a:t>
            </a:r>
            <a:r>
              <a:rPr lang="en-US" dirty="0"/>
              <a:t>SAT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88758" y="1597891"/>
                <a:ext cx="5784784" cy="4839854"/>
              </a:xfrm>
            </p:spPr>
            <p:txBody>
              <a:bodyPr/>
              <a:lstStyle/>
              <a:p>
                <a:pPr marL="274638" lvl="0" indent="-274638">
                  <a:buFont typeface="+mj-lt"/>
                  <a:buAutoNum type="arabicPeriod"/>
                </a:pPr>
                <a:r>
                  <a:rPr lang="ru-RU" dirty="0"/>
                  <a:t>Построение префиксного дерева</a:t>
                </a:r>
                <a:endParaRPr lang="en-US" dirty="0"/>
              </a:p>
              <a:p>
                <a:pPr marL="274638" lvl="0" indent="-274638">
                  <a:buFont typeface="+mj-lt"/>
                  <a:buAutoNum type="arabicPeriod"/>
                </a:pPr>
                <a:r>
                  <a:rPr lang="ru-RU" dirty="0"/>
                  <a:t>Построение графа совместимости вершин префиксного дерева</a:t>
                </a:r>
                <a:endParaRPr lang="en-US" dirty="0"/>
              </a:p>
              <a:p>
                <a:pPr marL="274638" lvl="0" indent="-274638">
                  <a:buFont typeface="+mj-lt"/>
                  <a:buAutoNum type="arabicPeriod"/>
                </a:pPr>
                <a:r>
                  <a:rPr lang="ru-RU" dirty="0"/>
                  <a:t>Построение булевой КНФ-формулы для числа состояний ДКА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𝐶</m:t>
                    </m:r>
                  </m:oMath>
                </a14:m>
                <a:r>
                  <a:rPr lang="ru-RU" dirty="0"/>
                  <a:t> (которое увеличивается в случае невыполнимости формулы)</a:t>
                </a:r>
                <a:endParaRPr lang="en-US" dirty="0"/>
              </a:p>
              <a:p>
                <a:pPr marL="274638" lvl="0" indent="-274638">
                  <a:buFont typeface="+mj-lt"/>
                  <a:buAutoNum type="arabicPeriod"/>
                </a:pPr>
                <a:r>
                  <a:rPr lang="ru-RU" dirty="0"/>
                  <a:t>Запуск средства решения </a:t>
                </a:r>
                <a:r>
                  <a:rPr lang="en-US" dirty="0"/>
                  <a:t>SAT</a:t>
                </a:r>
                <a:r>
                  <a:rPr lang="ru-RU" dirty="0"/>
                  <a:t> для нахождения выполняющей подстановки построенной КНФ-формулы</a:t>
                </a:r>
                <a:endParaRPr lang="en-US" dirty="0"/>
              </a:p>
              <a:p>
                <a:pPr marL="274638" lvl="0" indent="-274638">
                  <a:buFont typeface="+mj-lt"/>
                  <a:buAutoNum type="arabicPeriod"/>
                </a:pPr>
                <a:r>
                  <a:rPr lang="ru-RU" dirty="0"/>
                  <a:t>Построение искомого автомата по подстановке</a:t>
                </a:r>
                <a:endParaRPr lang="en-US" dirty="0"/>
              </a:p>
              <a:p>
                <a:pPr>
                  <a:buFont typeface="Calibri" panose="020F0502020204030204" pitchFamily="34" charset="0"/>
                  <a:buChar char="−"/>
                </a:pPr>
                <a:endParaRPr lang="ru-RU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88758" y="1597891"/>
                <a:ext cx="5784784" cy="4839854"/>
              </a:xfrm>
              <a:blipFill rotWithShape="0">
                <a:blip r:embed="rId4"/>
                <a:stretch>
                  <a:fillRect l="-1686" t="-1134" r="-1791" b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611418" y="147004"/>
            <a:ext cx="521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Ульянцев В.И. Генерация конечных автоматов с использованием программных средств решения задач </a:t>
            </a:r>
            <a:r>
              <a:rPr lang="en-US" sz="1400" dirty="0">
                <a:solidFill>
                  <a:schemeClr val="bg1"/>
                </a:solidFill>
              </a:rPr>
              <a:t>SAT </a:t>
            </a:r>
            <a:r>
              <a:rPr lang="ru-RU" sz="1400" dirty="0">
                <a:solidFill>
                  <a:schemeClr val="bg1"/>
                </a:solidFill>
              </a:rPr>
              <a:t>и </a:t>
            </a:r>
            <a:r>
              <a:rPr lang="en-US" sz="1400" dirty="0">
                <a:solidFill>
                  <a:schemeClr val="bg1"/>
                </a:solidFill>
              </a:rPr>
              <a:t>CSP</a:t>
            </a:r>
          </a:p>
        </p:txBody>
      </p:sp>
      <p:pic>
        <p:nvPicPr>
          <p:cNvPr id="5" name="Picture 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465" y="3291840"/>
            <a:ext cx="2680335" cy="2704465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3837065"/>
              </p:ext>
            </p:extLst>
          </p:nvPr>
        </p:nvGraphicFramePr>
        <p:xfrm>
          <a:off x="5370506" y="1681841"/>
          <a:ext cx="3249619" cy="11775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4000399" imgH="1504980" progId="Visio.Drawing.15">
                  <p:embed/>
                </p:oleObj>
              </mc:Choice>
              <mc:Fallback>
                <p:oleObj name="Visio" r:id="rId6" imgW="4000399" imgH="1504980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0506" y="1681841"/>
                        <a:ext cx="3249619" cy="117750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3272589" y="6114579"/>
            <a:ext cx="49595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ea typeface="Times New Roman" panose="02020603050405020304" pitchFamily="18" charset="0"/>
              </a:rPr>
              <a:t>[44] </a:t>
            </a:r>
            <a:r>
              <a:rPr lang="en-US" sz="1200" i="1" dirty="0" err="1">
                <a:ea typeface="Times New Roman" panose="02020603050405020304" pitchFamily="18" charset="0"/>
              </a:rPr>
              <a:t>Heule</a:t>
            </a:r>
            <a:r>
              <a:rPr lang="en-US" sz="1200" i="1" dirty="0">
                <a:ea typeface="Times New Roman" panose="02020603050405020304" pitchFamily="18" charset="0"/>
              </a:rPr>
              <a:t> M</a:t>
            </a:r>
            <a:r>
              <a:rPr lang="en-US" sz="1200" dirty="0">
                <a:ea typeface="Times New Roman" panose="02020603050405020304" pitchFamily="18" charset="0"/>
              </a:rPr>
              <a:t>., </a:t>
            </a:r>
            <a:r>
              <a:rPr lang="en-US" sz="1200" i="1" dirty="0" err="1">
                <a:ea typeface="Times New Roman" panose="02020603050405020304" pitchFamily="18" charset="0"/>
              </a:rPr>
              <a:t>Verwer</a:t>
            </a:r>
            <a:r>
              <a:rPr lang="en-US" sz="1200" i="1" dirty="0">
                <a:ea typeface="Times New Roman" panose="02020603050405020304" pitchFamily="18" charset="0"/>
              </a:rPr>
              <a:t> S</a:t>
            </a:r>
            <a:r>
              <a:rPr lang="en-US" sz="1200" dirty="0">
                <a:ea typeface="Times New Roman" panose="02020603050405020304" pitchFamily="18" charset="0"/>
              </a:rPr>
              <a:t>. Exact DFA Identification Using SAT Solvers // Grammatical Inference: Theoretical Results and Applications. </a:t>
            </a:r>
            <a:br>
              <a:rPr lang="en-US" sz="1200" dirty="0">
                <a:ea typeface="Times New Roman" panose="02020603050405020304" pitchFamily="18" charset="0"/>
              </a:rPr>
            </a:br>
            <a:r>
              <a:rPr lang="en-US" sz="1200" dirty="0">
                <a:ea typeface="Times New Roman" panose="02020603050405020304" pitchFamily="18" charset="0"/>
              </a:rPr>
              <a:t>– Springer, 2010. – P. 66-79. – (Lecture Notes in Computer Science; 6339).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23667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831273"/>
            <a:ext cx="8229600" cy="689519"/>
          </a:xfrm>
        </p:spPr>
        <p:txBody>
          <a:bodyPr>
            <a:normAutofit/>
          </a:bodyPr>
          <a:lstStyle/>
          <a:p>
            <a:r>
              <a:rPr lang="ru-RU" dirty="0"/>
              <a:t>Пропозициональное кодирование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611418" y="147004"/>
            <a:ext cx="521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Ульянцев В.И. Генерация конечных автоматов с использованием программных средств решения задач </a:t>
            </a:r>
            <a:r>
              <a:rPr lang="en-US" sz="1400" dirty="0">
                <a:solidFill>
                  <a:schemeClr val="bg1"/>
                </a:solidFill>
              </a:rPr>
              <a:t>SAT </a:t>
            </a:r>
            <a:r>
              <a:rPr lang="ru-RU" sz="1400" dirty="0">
                <a:solidFill>
                  <a:schemeClr val="bg1"/>
                </a:solidFill>
              </a:rPr>
              <a:t>и </a:t>
            </a:r>
            <a:r>
              <a:rPr lang="en-US" sz="1400" dirty="0">
                <a:solidFill>
                  <a:schemeClr val="bg1"/>
                </a:solidFill>
              </a:rPr>
              <a:t>CSP</a:t>
            </a:r>
          </a:p>
        </p:txBody>
      </p:sp>
      <p:sp>
        <p:nvSpPr>
          <p:cNvPr id="2" name="Rectangle 1"/>
          <p:cNvSpPr/>
          <p:nvPr/>
        </p:nvSpPr>
        <p:spPr>
          <a:xfrm>
            <a:off x="3272589" y="6173302"/>
            <a:ext cx="49595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ea typeface="Times New Roman" panose="02020603050405020304" pitchFamily="18" charset="0"/>
              </a:rPr>
              <a:t>[44] </a:t>
            </a:r>
            <a:r>
              <a:rPr lang="en-US" sz="1200" i="1" dirty="0" err="1">
                <a:ea typeface="Times New Roman" panose="02020603050405020304" pitchFamily="18" charset="0"/>
              </a:rPr>
              <a:t>Heule</a:t>
            </a:r>
            <a:r>
              <a:rPr lang="en-US" sz="1200" i="1" dirty="0">
                <a:ea typeface="Times New Roman" panose="02020603050405020304" pitchFamily="18" charset="0"/>
              </a:rPr>
              <a:t> M</a:t>
            </a:r>
            <a:r>
              <a:rPr lang="en-US" sz="1200" dirty="0">
                <a:ea typeface="Times New Roman" panose="02020603050405020304" pitchFamily="18" charset="0"/>
              </a:rPr>
              <a:t>., </a:t>
            </a:r>
            <a:r>
              <a:rPr lang="en-US" sz="1200" i="1" dirty="0" err="1">
                <a:ea typeface="Times New Roman" panose="02020603050405020304" pitchFamily="18" charset="0"/>
              </a:rPr>
              <a:t>Verwer</a:t>
            </a:r>
            <a:r>
              <a:rPr lang="en-US" sz="1200" i="1" dirty="0">
                <a:ea typeface="Times New Roman" panose="02020603050405020304" pitchFamily="18" charset="0"/>
              </a:rPr>
              <a:t> S</a:t>
            </a:r>
            <a:r>
              <a:rPr lang="en-US" sz="1200" dirty="0">
                <a:ea typeface="Times New Roman" panose="02020603050405020304" pitchFamily="18" charset="0"/>
              </a:rPr>
              <a:t>. Exact DFA Identification Using SAT Solvers // Grammatical Inference: Theoretical Results and Applications. </a:t>
            </a:r>
            <a:br>
              <a:rPr lang="en-US" sz="1200" dirty="0">
                <a:ea typeface="Times New Roman" panose="02020603050405020304" pitchFamily="18" charset="0"/>
              </a:rPr>
            </a:br>
            <a:r>
              <a:rPr lang="en-US" sz="1200" dirty="0">
                <a:ea typeface="Times New Roman" panose="02020603050405020304" pitchFamily="18" charset="0"/>
              </a:rPr>
              <a:t>– Springer, 2010. – P. 66-79. – (Lecture Notes in Computer Science; 6339).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/>
              <p:cNvSpPr/>
              <p:nvPr/>
            </p:nvSpPr>
            <p:spPr>
              <a:xfrm>
                <a:off x="552733" y="1639440"/>
                <a:ext cx="8400198" cy="19740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000" dirty="0"/>
                  <a:t>Обязательная часть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/>
                            </a:rPr>
                            <m:t>𝓕</m:t>
                          </m:r>
                        </m:e>
                        <m:sub>
                          <m:r>
                            <a:rPr lang="ru-RU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ru-RU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⋀"/>
                          <m:limLoc m:val="undOvr"/>
                          <m:supHide m:val="on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ru-RU" sz="2000" i="1">
                              <a:latin typeface="Cambria Math"/>
                            </a:rPr>
                            <m:t>∈</m:t>
                          </m:r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/>
                            </a:rPr>
                            <m:t>ALO</m:t>
                          </m:r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𝑣</m:t>
                                          </m:r>
                                          <m:r>
                                            <a:rPr lang="ru-RU" sz="2000" i="1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ru-RU" sz="2000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𝐶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ru-RU" sz="2000" i="1">
                          <a:latin typeface="Cambria Math"/>
                        </a:rPr>
                        <m:t>∧</m:t>
                      </m:r>
                      <m:nary>
                        <m:naryPr>
                          <m:chr m:val="⋀"/>
                          <m:limLoc m:val="undOvr"/>
                          <m:supHide m:val="on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ru-RU" sz="2000" i="1">
                              <a:latin typeface="Cambria Math"/>
                            </a:rPr>
                            <m:t>∈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/>
                                </a:rPr>
                                <m:t>+</m:t>
                              </m:r>
                            </m:sub>
                          </m:sSub>
                          <m:r>
                            <a:rPr lang="ru-RU" sz="2000" i="1">
                              <a:latin typeface="Cambria Math"/>
                            </a:rPr>
                            <m:t>,1≤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ru-RU" sz="2000" i="1">
                              <a:latin typeface="Cambria Math"/>
                            </a:rPr>
                            <m:t>≤</m:t>
                          </m:r>
                          <m:r>
                            <a:rPr lang="en-US" sz="2000" i="1">
                              <a:latin typeface="Cambria Math"/>
                            </a:rPr>
                            <m:t>𝐶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ru-RU" sz="20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000" i="1">
                              <a:latin typeface="Cambria Math"/>
                            </a:rPr>
                            <m:t>⇒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000" i="1">
                              <a:latin typeface="Cambria Math"/>
                            </a:rPr>
                            <m:t>)</m:t>
                          </m:r>
                        </m:e>
                      </m:nary>
                      <m:r>
                        <a:rPr lang="ru-RU" sz="2000" i="1">
                          <a:latin typeface="Cambria Math"/>
                        </a:rPr>
                        <m:t>∧</m:t>
                      </m:r>
                      <m:nary>
                        <m:naryPr>
                          <m:chr m:val="⋀"/>
                          <m:limLoc m:val="undOvr"/>
                          <m:supHide m:val="on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ru-RU" sz="2000" i="1">
                              <a:latin typeface="Cambria Math"/>
                            </a:rPr>
                            <m:t>∈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/>
                                </a:rPr>
                                <m:t>−</m:t>
                              </m:r>
                            </m:sub>
                          </m:sSub>
                          <m:r>
                            <a:rPr lang="ru-RU" sz="2000" i="1">
                              <a:latin typeface="Cambria Math"/>
                            </a:rPr>
                            <m:t>,1≤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ru-RU" sz="2000" i="1">
                              <a:latin typeface="Cambria Math"/>
                            </a:rPr>
                            <m:t>≤</m:t>
                          </m:r>
                          <m:r>
                            <a:rPr lang="en-US" sz="2000" i="1">
                              <a:latin typeface="Cambria Math"/>
                            </a:rPr>
                            <m:t>𝐶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ru-RU" sz="20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000" i="1">
                              <a:latin typeface="Cambria Math"/>
                            </a:rPr>
                            <m:t>⇒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/>
                                </a:rPr>
                                <m:t>¬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000" i="1">
                              <a:latin typeface="Cambria Math"/>
                            </a:rPr>
                            <m:t>)</m:t>
                          </m:r>
                        </m:e>
                      </m:nary>
                      <m:r>
                        <a:rPr lang="ru-RU" sz="2000" i="1">
                          <a:latin typeface="Cambria Math"/>
                        </a:rPr>
                        <m:t>∧</m:t>
                      </m:r>
                      <m:nary>
                        <m:naryPr>
                          <m:chr m:val="⋀"/>
                          <m:limLoc m:val="undOvr"/>
                          <m:supHide m:val="on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ru-RU" sz="2000" i="1">
                              <a:latin typeface="Cambria Math"/>
                            </a:rPr>
                            <m:t>∈</m:t>
                          </m:r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  <m:r>
                            <a:rPr lang="ru-RU" sz="2000" i="1">
                              <a:latin typeface="Cambria Math"/>
                            </a:rPr>
                            <m:t>,1≤</m:t>
                          </m:r>
                          <m:r>
                            <a:rPr lang="ru-RU" sz="2000" i="1">
                              <a:latin typeface="Cambria Math"/>
                            </a:rPr>
                            <m:t>𝑖</m:t>
                          </m:r>
                          <m:r>
                            <a:rPr lang="ru-RU" sz="2000" i="1">
                              <a:latin typeface="Cambria Math"/>
                            </a:rPr>
                            <m:t>,</m:t>
                          </m:r>
                          <m:r>
                            <a:rPr lang="ru-RU" sz="2000" i="1">
                              <a:latin typeface="Cambria Math"/>
                            </a:rPr>
                            <m:t>𝑗</m:t>
                          </m:r>
                          <m:r>
                            <a:rPr lang="ru-RU" sz="2000" i="1">
                              <a:latin typeface="Cambria Math"/>
                            </a:rPr>
                            <m:t>≤</m:t>
                          </m:r>
                          <m:r>
                            <a:rPr lang="ru-RU" sz="2000" i="1">
                              <a:latin typeface="Cambria Math"/>
                            </a:rPr>
                            <m:t>𝐶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000" i="1">
                                          <a:latin typeface="Cambria Math"/>
                                        </a:rPr>
                                        <m:t>𝑣</m:t>
                                      </m:r>
                                    </m:e>
                                  </m:d>
                                  <m:r>
                                    <a:rPr lang="ru-RU" sz="20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ru-RU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2000" i="1">
                                  <a:latin typeface="Cambria Math"/>
                                </a:rPr>
                                <m:t>∧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/>
                                    </a:rPr>
                                    <m:t>𝑣</m:t>
                                  </m:r>
                                  <m:r>
                                    <a:rPr lang="ru-RU" sz="20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ru-RU" sz="20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/>
                                    </a:rPr>
                                    <m:t>⇒</m:t>
                                  </m:r>
                                  <m:r>
                                    <a:rPr lang="ru-RU" sz="20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/>
                                    </a:rPr>
                                    <m:t>𝑙</m:t>
                                  </m:r>
                                  <m:d>
                                    <m:d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000" i="1">
                                          <a:latin typeface="Cambria Math"/>
                                        </a:rPr>
                                        <m:t>𝑣</m:t>
                                      </m:r>
                                    </m:e>
                                  </m:d>
                                  <m:r>
                                    <a:rPr lang="ru-RU" sz="20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ru-RU" sz="20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ru-RU" sz="20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ru-RU" sz="20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ru-RU" sz="2000" i="1">
                          <a:latin typeface="Cambria Math"/>
                        </a:rPr>
                        <m:t>∧</m:t>
                      </m:r>
                      <m:nary>
                        <m:naryPr>
                          <m:chr m:val="⋀"/>
                          <m:limLoc m:val="undOvr"/>
                          <m:supHide m:val="on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𝑎</m:t>
                          </m:r>
                          <m:r>
                            <a:rPr lang="ru-RU" sz="2000" i="1">
                              <a:latin typeface="Cambria Math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/>
                            </a:rPr>
                            <m:t>Σ</m:t>
                          </m:r>
                          <m:r>
                            <a:rPr lang="ru-RU" sz="2000" i="1">
                              <a:latin typeface="Cambria Math"/>
                            </a:rPr>
                            <m:t>,1≤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ru-RU" sz="2000" i="1">
                              <a:latin typeface="Cambria Math"/>
                            </a:rPr>
                            <m:t>≤</m:t>
                          </m:r>
                          <m:r>
                            <a:rPr lang="en-US" sz="2000" i="1">
                              <a:latin typeface="Cambria Math"/>
                            </a:rPr>
                            <m:t>𝐶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/>
                            </a:rPr>
                            <m:t>AMO</m:t>
                          </m:r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  <m:r>
                                            <a:rPr lang="ru-RU" sz="2000" i="1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  <m:r>
                                            <a:rPr lang="ru-RU" sz="2000" i="1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ru-RU" sz="2000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𝐶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733" y="1639440"/>
                <a:ext cx="8400198" cy="1974002"/>
              </a:xfrm>
              <a:prstGeom prst="rect">
                <a:avLst/>
              </a:prstGeom>
              <a:blipFill rotWithShape="1">
                <a:blip r:embed="rId3"/>
                <a:stretch>
                  <a:fillRect l="-798" t="-15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552733" y="3937457"/>
                <a:ext cx="8134067" cy="19572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000" dirty="0"/>
                  <a:t>Дополнительная часть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/>
                            </a:rPr>
                            <m:t>𝓕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ru-RU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⋀"/>
                          <m:limLoc m:val="undOvr"/>
                          <m:supHide m:val="on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ru-RU" sz="2000" i="1">
                              <a:latin typeface="Cambria Math"/>
                            </a:rPr>
                            <m:t>∈</m:t>
                          </m:r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/>
                            </a:rPr>
                            <m:t>AMO</m:t>
                          </m:r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𝑣</m:t>
                                          </m:r>
                                          <m:r>
                                            <a:rPr lang="ru-RU" sz="2000" i="1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ru-RU" sz="2000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𝐶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US" sz="2000" i="1">
                          <a:latin typeface="Cambria Math"/>
                        </a:rPr>
                        <m:t>∧</m:t>
                      </m:r>
                      <m:nary>
                        <m:naryPr>
                          <m:chr m:val="⋀"/>
                          <m:limLoc m:val="undOvr"/>
                          <m:supHide m:val="on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𝑎</m:t>
                          </m:r>
                          <m:r>
                            <a:rPr lang="ru-RU" sz="2000" i="1">
                              <a:latin typeface="Cambria Math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/>
                            </a:rPr>
                            <m:t>Σ</m:t>
                          </m:r>
                          <m:r>
                            <a:rPr lang="ru-RU" sz="2000" i="1">
                              <a:latin typeface="Cambria Math"/>
                            </a:rPr>
                            <m:t>,1≤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ru-RU" sz="2000" i="1">
                              <a:latin typeface="Cambria Math"/>
                            </a:rPr>
                            <m:t>≤</m:t>
                          </m:r>
                          <m:r>
                            <a:rPr lang="en-US" sz="2000" i="1">
                              <a:latin typeface="Cambria Math"/>
                            </a:rPr>
                            <m:t>𝐶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/>
                            </a:rPr>
                            <m:t>ALO</m:t>
                          </m:r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  <m:r>
                                            <a:rPr lang="ru-RU" sz="2000" i="1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  <m:r>
                                            <a:rPr lang="ru-RU" sz="2000" i="1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ru-RU" sz="2000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𝐶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US" sz="2000" i="1">
                          <a:latin typeface="Cambria Math"/>
                        </a:rPr>
                        <m:t>∧</m:t>
                      </m:r>
                      <m:nary>
                        <m:naryPr>
                          <m:chr m:val="⋀"/>
                          <m:limLoc m:val="undOvr"/>
                          <m:supHide m:val="on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ru-RU" sz="2000" i="1">
                              <a:latin typeface="Cambria Math"/>
                            </a:rPr>
                            <m:t>∈</m:t>
                          </m:r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  <m:r>
                            <a:rPr lang="ru-RU" sz="2000" i="1">
                              <a:latin typeface="Cambria Math"/>
                            </a:rPr>
                            <m:t>,1≤</m:t>
                          </m:r>
                          <m:r>
                            <a:rPr lang="ru-RU" sz="2000" i="1">
                              <a:latin typeface="Cambria Math"/>
                            </a:rPr>
                            <m:t>𝑖</m:t>
                          </m:r>
                          <m:r>
                            <a:rPr lang="ru-RU" sz="2000" i="1">
                              <a:latin typeface="Cambria Math"/>
                            </a:rPr>
                            <m:t>,</m:t>
                          </m:r>
                          <m:r>
                            <a:rPr lang="ru-RU" sz="2000" i="1">
                              <a:latin typeface="Cambria Math"/>
                            </a:rPr>
                            <m:t>𝑗</m:t>
                          </m:r>
                          <m:r>
                            <a:rPr lang="ru-RU" sz="2000" i="1">
                              <a:latin typeface="Cambria Math"/>
                            </a:rPr>
                            <m:t>≤</m:t>
                          </m:r>
                          <m:r>
                            <a:rPr lang="ru-RU" sz="2000" i="1">
                              <a:latin typeface="Cambria Math"/>
                            </a:rPr>
                            <m:t>𝐶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000" i="1">
                                          <a:latin typeface="Cambria Math"/>
                                        </a:rPr>
                                        <m:t>𝑣</m:t>
                                      </m:r>
                                    </m:e>
                                  </m:d>
                                  <m:r>
                                    <a:rPr lang="ru-RU" sz="20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ru-RU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2000" i="1">
                                  <a:latin typeface="Cambria Math"/>
                                </a:rPr>
                                <m:t>∧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/>
                                    </a:rPr>
                                    <m:t>𝑙</m:t>
                                  </m:r>
                                  <m:d>
                                    <m:d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000" i="1">
                                          <a:latin typeface="Cambria Math"/>
                                        </a:rPr>
                                        <m:t>𝑣</m:t>
                                      </m:r>
                                    </m:e>
                                  </m:d>
                                  <m:r>
                                    <a:rPr lang="ru-RU" sz="20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ru-RU" sz="20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ru-RU" sz="20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ru-RU" sz="20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ru-RU" sz="2000" i="1">
                                  <a:latin typeface="Cambria Math"/>
                                </a:rPr>
                                <m:t>⇒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/>
                                    </a:rPr>
                                    <m:t>𝑣</m:t>
                                  </m:r>
                                  <m:r>
                                    <a:rPr lang="ru-RU" sz="20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ru-RU" sz="20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i="1">
                          <a:latin typeface="Cambria Math"/>
                        </a:rPr>
                        <m:t>∧</m:t>
                      </m:r>
                      <m:nary>
                        <m:naryPr>
                          <m:chr m:val="⋀"/>
                          <m:limLoc m:val="undOvr"/>
                          <m:supHide m:val="on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(</m:t>
                          </m:r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r>
                            <a:rPr lang="en-US" sz="2000" i="1">
                              <a:latin typeface="Cambria Math"/>
                            </a:rPr>
                            <m:t>𝑤</m:t>
                          </m:r>
                          <m:r>
                            <a:rPr lang="en-US" sz="2000" i="1">
                              <a:latin typeface="Cambria Math"/>
                            </a:rPr>
                            <m:t>)∈</m:t>
                          </m:r>
                          <m:r>
                            <a:rPr lang="en-US" sz="2000" i="1">
                              <a:latin typeface="Cambria Math"/>
                            </a:rPr>
                            <m:t>𝒢</m:t>
                          </m:r>
                          <m:r>
                            <a:rPr lang="ru-RU" sz="2000" i="1">
                              <a:latin typeface="Cambria Math"/>
                            </a:rPr>
                            <m:t>,1≤</m:t>
                          </m:r>
                          <m:r>
                            <a:rPr lang="ru-RU" sz="2000" i="1">
                              <a:latin typeface="Cambria Math"/>
                            </a:rPr>
                            <m:t>𝑖</m:t>
                          </m:r>
                          <m:r>
                            <a:rPr lang="ru-RU" sz="2000" i="1">
                              <a:latin typeface="Cambria Math"/>
                            </a:rPr>
                            <m:t>≤</m:t>
                          </m:r>
                          <m:r>
                            <a:rPr lang="ru-RU" sz="2000" i="1">
                              <a:latin typeface="Cambria Math"/>
                            </a:rPr>
                            <m:t>𝐶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/>
                                    </a:rPr>
                                    <m:t>𝑣</m:t>
                                  </m:r>
                                  <m:r>
                                    <a:rPr lang="ru-RU" sz="20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ru-RU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2000" i="1">
                                  <a:latin typeface="Cambria Math"/>
                                </a:rPr>
                                <m:t>⇒¬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/>
                                    </a:rPr>
                                    <m:t>𝑤</m:t>
                                  </m:r>
                                  <m:r>
                                    <a:rPr lang="ru-RU" sz="20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ru-RU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733" y="3937457"/>
                <a:ext cx="8134067" cy="1957202"/>
              </a:xfrm>
              <a:prstGeom prst="rect">
                <a:avLst/>
              </a:prstGeom>
              <a:blipFill rotWithShape="1">
                <a:blip r:embed="rId4"/>
                <a:stretch>
                  <a:fillRect l="-825" t="-15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532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831273"/>
            <a:ext cx="8229600" cy="689519"/>
          </a:xfrm>
        </p:spPr>
        <p:txBody>
          <a:bodyPr>
            <a:normAutofit/>
          </a:bodyPr>
          <a:lstStyle/>
          <a:p>
            <a:r>
              <a:rPr lang="ru-RU" dirty="0"/>
              <a:t>Недостатки существующих методов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288757" y="1597891"/>
            <a:ext cx="8739739" cy="4839854"/>
          </a:xfrm>
        </p:spPr>
        <p:txBody>
          <a:bodyPr/>
          <a:lstStyle/>
          <a:p>
            <a:pPr lvl="0"/>
            <a:r>
              <a:rPr lang="ru-RU" b="1" dirty="0"/>
              <a:t>Быстродействие</a:t>
            </a:r>
            <a:r>
              <a:rPr lang="ru-RU" dirty="0"/>
              <a:t> существующих точных методов генерации ДКА по безошибочным обучающим словарям при большом числе состояний искомого автомата</a:t>
            </a:r>
            <a:endParaRPr lang="en-US" dirty="0"/>
          </a:p>
          <a:p>
            <a:pPr lvl="0"/>
            <a:r>
              <a:rPr lang="ru-RU" dirty="0"/>
              <a:t>Качественным недостатком этих методов является </a:t>
            </a:r>
            <a:r>
              <a:rPr lang="ru-RU" b="1" dirty="0"/>
              <a:t>невозможность их работы при наличии ошибок </a:t>
            </a:r>
            <a:r>
              <a:rPr lang="ru-RU" dirty="0"/>
              <a:t>в метках допуска/недопуска заданных слов</a:t>
            </a:r>
            <a:endParaRPr lang="en-US" dirty="0"/>
          </a:p>
          <a:p>
            <a:r>
              <a:rPr lang="ru-RU" b="1" dirty="0"/>
              <a:t>Неточность </a:t>
            </a:r>
            <a:r>
              <a:rPr lang="ru-RU" dirty="0"/>
              <a:t>существующих методов генерации управляющих конечных автоматов по сценариям работы. Существующие методы основаны на метаэвристиках, применение которых позволяет решать практические задачи, но </a:t>
            </a:r>
            <a:r>
              <a:rPr lang="ru-RU" b="1" dirty="0"/>
              <a:t>не гарантирует</a:t>
            </a:r>
            <a:r>
              <a:rPr lang="ru-RU" dirty="0"/>
              <a:t> в общем случае того, что автомат будет сгенерирован за конечное время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11418" y="147004"/>
            <a:ext cx="521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Ульянцев В.И. Генерация конечных автоматов с использованием программных средств решения задач </a:t>
            </a:r>
            <a:r>
              <a:rPr lang="en-US" sz="1400" dirty="0">
                <a:solidFill>
                  <a:schemeClr val="bg1"/>
                </a:solidFill>
              </a:rPr>
              <a:t>SAT </a:t>
            </a:r>
            <a:r>
              <a:rPr lang="ru-RU" sz="1400" dirty="0">
                <a:solidFill>
                  <a:schemeClr val="bg1"/>
                </a:solidFill>
              </a:rPr>
              <a:t>и </a:t>
            </a:r>
            <a:r>
              <a:rPr lang="en-US" sz="1400" dirty="0">
                <a:solidFill>
                  <a:schemeClr val="bg1"/>
                </a:solidFill>
              </a:rPr>
              <a:t>CSP</a:t>
            </a:r>
          </a:p>
        </p:txBody>
      </p:sp>
    </p:spTree>
    <p:extLst>
      <p:ext uri="{BB962C8B-B14F-4D97-AF65-F5344CB8AC3E}">
        <p14:creationId xmlns:p14="http://schemas.microsoft.com/office/powerpoint/2010/main" val="1587446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831273"/>
            <a:ext cx="8229600" cy="689519"/>
          </a:xfrm>
        </p:spPr>
        <p:txBody>
          <a:bodyPr>
            <a:normAutofit/>
          </a:bodyPr>
          <a:lstStyle/>
          <a:p>
            <a:r>
              <a:rPr lang="ru-RU" dirty="0"/>
              <a:t>Решаемые задачи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288757" y="1597891"/>
            <a:ext cx="8739739" cy="4839854"/>
          </a:xfrm>
        </p:spPr>
        <p:txBody>
          <a:bodyPr/>
          <a:lstStyle/>
          <a:p>
            <a:pPr marL="457200" lvl="0" indent="-457200">
              <a:buFont typeface="+mj-lt"/>
              <a:buAutoNum type="arabicPeriod"/>
            </a:pPr>
            <a:r>
              <a:rPr lang="ru-RU" b="1" dirty="0"/>
              <a:t>Задача генерации ДКА по незашумленным примерам.</a:t>
            </a: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>Одна из самых популярных задач грамматического вывода.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b="1" dirty="0"/>
              <a:t>Задача генерации ДКА по примерам с ошибками в пометках слов.</a:t>
            </a:r>
            <a:r>
              <a:rPr lang="ru-RU" dirty="0"/>
              <a:t> Предлагалось участникам соревнования «</a:t>
            </a:r>
            <a:r>
              <a:rPr lang="en-US" dirty="0"/>
              <a:t>Learning DFA from Noisy Samples</a:t>
            </a:r>
            <a:r>
              <a:rPr lang="ru-RU" dirty="0"/>
              <a:t>» конференции </a:t>
            </a:r>
            <a:r>
              <a:rPr lang="en-US" dirty="0"/>
              <a:t>GECCO</a:t>
            </a:r>
            <a:r>
              <a:rPr lang="ru-RU" dirty="0"/>
              <a:t> 2004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b="1" dirty="0"/>
              <a:t>Задача генерации управляющих автоматов по безошибочным сценариям работы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b="1" dirty="0"/>
              <a:t>Задача генерации управляющих автоматов по сценариям работы с ошибками в выходных воздействиях</a:t>
            </a:r>
          </a:p>
          <a:p>
            <a:pPr marL="0" lvl="0" indent="0">
              <a:buNone/>
            </a:pPr>
            <a:r>
              <a:rPr lang="ru-RU" dirty="0"/>
              <a:t>Для задачи 1 извесно точное решение, для остальных нет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11418" y="147004"/>
            <a:ext cx="521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Ульянцев В.И. Генерация конечных автоматов с использованием программных средств решения задач </a:t>
            </a:r>
            <a:r>
              <a:rPr lang="en-US" sz="1400" dirty="0">
                <a:solidFill>
                  <a:schemeClr val="bg1"/>
                </a:solidFill>
              </a:rPr>
              <a:t>SAT </a:t>
            </a:r>
            <a:r>
              <a:rPr lang="ru-RU" sz="1400" dirty="0">
                <a:solidFill>
                  <a:schemeClr val="bg1"/>
                </a:solidFill>
              </a:rPr>
              <a:t>и </a:t>
            </a:r>
            <a:r>
              <a:rPr lang="en-US" sz="1400" dirty="0">
                <a:solidFill>
                  <a:schemeClr val="bg1"/>
                </a:solidFill>
              </a:rPr>
              <a:t>CSP</a:t>
            </a:r>
          </a:p>
        </p:txBody>
      </p:sp>
    </p:spTree>
    <p:extLst>
      <p:ext uri="{BB962C8B-B14F-4D97-AF65-F5344CB8AC3E}">
        <p14:creationId xmlns:p14="http://schemas.microsoft.com/office/powerpoint/2010/main" val="1734615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Глава 2. Теоретическая оценка сложности поставленных задач генерации управляющих автоматов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4487863" y="247650"/>
            <a:ext cx="4656137" cy="365125"/>
          </a:xfrm>
        </p:spPr>
        <p:txBody>
          <a:bodyPr/>
          <a:lstStyle/>
          <a:p>
            <a:pPr>
              <a:defRPr/>
            </a:pPr>
            <a:r>
              <a:rPr lang="ru-RU"/>
              <a:t>Колонтитул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87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831273"/>
            <a:ext cx="8229600" cy="689519"/>
          </a:xfrm>
        </p:spPr>
        <p:txBody>
          <a:bodyPr>
            <a:normAutofit/>
          </a:bodyPr>
          <a:lstStyle/>
          <a:p>
            <a:r>
              <a:rPr lang="ru-RU" dirty="0"/>
              <a:t>Известные результаты теории сложности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288757" y="1597891"/>
            <a:ext cx="8739739" cy="4839854"/>
          </a:xfrm>
        </p:spPr>
        <p:txBody>
          <a:bodyPr/>
          <a:lstStyle/>
          <a:p>
            <a:pPr lvl="0">
              <a:buFont typeface="Calibri" panose="020F0502020204030204" pitchFamily="34" charset="0"/>
              <a:buChar char="−"/>
            </a:pPr>
            <a:r>
              <a:rPr lang="ru-RU" dirty="0"/>
              <a:t>В работе 1978 года Е. М. Голд доказал [41], что в общем случае задача генерации ДКА с заданным числом состояний по обучающим словарям является NP-полной</a:t>
            </a:r>
          </a:p>
          <a:p>
            <a:pPr lvl="0">
              <a:buFont typeface="Calibri" panose="020F0502020204030204" pitchFamily="34" charset="0"/>
              <a:buChar char="−"/>
            </a:pPr>
            <a:r>
              <a:rPr lang="ru-RU" dirty="0"/>
              <a:t>В работе 1993 года [61] теоретическая сложность была усилена – задача нахождения ДКА с числом состояний, приближенным к заданному, также является полной в NP</a:t>
            </a:r>
          </a:p>
          <a:p>
            <a:pPr lvl="0">
              <a:buFont typeface="Calibri" panose="020F0502020204030204" pitchFamily="34" charset="0"/>
              <a:buChar char="−"/>
            </a:pPr>
            <a:r>
              <a:rPr lang="ru-RU" dirty="0"/>
              <a:t>Первый результат используется для проводимого доказательства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11418" y="147004"/>
            <a:ext cx="521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Ульянцев В.И. Генерация конечных автоматов с использованием программных средств решения задач </a:t>
            </a:r>
            <a:r>
              <a:rPr lang="en-US" sz="1400" dirty="0">
                <a:solidFill>
                  <a:schemeClr val="bg1"/>
                </a:solidFill>
              </a:rPr>
              <a:t>SAT </a:t>
            </a:r>
            <a:r>
              <a:rPr lang="ru-RU" sz="1400" dirty="0">
                <a:solidFill>
                  <a:schemeClr val="bg1"/>
                </a:solidFill>
              </a:rPr>
              <a:t>и </a:t>
            </a:r>
            <a:r>
              <a:rPr lang="en-US" sz="1400" dirty="0">
                <a:solidFill>
                  <a:schemeClr val="bg1"/>
                </a:solidFill>
              </a:rPr>
              <a:t>CSP</a:t>
            </a:r>
          </a:p>
        </p:txBody>
      </p:sp>
      <p:sp>
        <p:nvSpPr>
          <p:cNvPr id="10" name="Rectangle 9"/>
          <p:cNvSpPr/>
          <p:nvPr/>
        </p:nvSpPr>
        <p:spPr>
          <a:xfrm>
            <a:off x="2675823" y="5019281"/>
            <a:ext cx="6154141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  <a:buSzPts val="1400"/>
              <a:tabLst>
                <a:tab pos="431800" algn="l"/>
              </a:tabLst>
            </a:pPr>
            <a:r>
              <a:rPr lang="en-US" sz="1600" dirty="0">
                <a:ea typeface="Times New Roman" panose="02020603050405020304" pitchFamily="18" charset="0"/>
              </a:rPr>
              <a:t>[41] </a:t>
            </a:r>
            <a:r>
              <a:rPr lang="en-US" sz="1600" i="1" dirty="0">
                <a:ea typeface="Times New Roman" panose="02020603050405020304" pitchFamily="18" charset="0"/>
              </a:rPr>
              <a:t>Gold E. M.</a:t>
            </a:r>
            <a:r>
              <a:rPr lang="en-US" sz="1600" dirty="0">
                <a:ea typeface="Times New Roman" panose="02020603050405020304" pitchFamily="18" charset="0"/>
              </a:rPr>
              <a:t> Complexity of Automaton Identification from Given Data // Information and Control. – 1978. – Vol. 37. – P. 302-320.</a:t>
            </a:r>
            <a:endParaRPr lang="ru-RU" sz="1600" dirty="0">
              <a:ea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  <a:buSzPts val="1400"/>
              <a:tabLst>
                <a:tab pos="431800" algn="l"/>
              </a:tabLst>
            </a:pPr>
            <a:endParaRPr lang="en-US" sz="1600" dirty="0">
              <a:ea typeface="Times New Roman" panose="02020603050405020304" pitchFamily="18" charset="0"/>
            </a:endParaRPr>
          </a:p>
          <a:p>
            <a:pPr algn="just">
              <a:buSzPts val="1400"/>
              <a:tabLst>
                <a:tab pos="431800" algn="l"/>
              </a:tabLst>
            </a:pPr>
            <a:r>
              <a:rPr lang="en-US" sz="1600" dirty="0">
                <a:effectLst/>
                <a:ea typeface="Times New Roman" panose="02020603050405020304" pitchFamily="18" charset="0"/>
              </a:rPr>
              <a:t>[61] </a:t>
            </a:r>
            <a:r>
              <a:rPr lang="en-US" sz="1600" i="1" dirty="0"/>
              <a:t>Pitt L.</a:t>
            </a:r>
            <a:r>
              <a:rPr lang="en-US" sz="1600" dirty="0"/>
              <a:t>, </a:t>
            </a:r>
            <a:r>
              <a:rPr lang="en-US" sz="1600" i="1" dirty="0" err="1"/>
              <a:t>Warmuth</a:t>
            </a:r>
            <a:r>
              <a:rPr lang="en-US" sz="1600" i="1" dirty="0"/>
              <a:t> M. K.</a:t>
            </a:r>
            <a:r>
              <a:rPr lang="en-US" sz="1600" dirty="0"/>
              <a:t> The Minimum Consistent DFA Problem Cannot be Approximated Within any Polynomial // Journal of the ACM. </a:t>
            </a:r>
            <a:br>
              <a:rPr lang="en-US" sz="1600" dirty="0"/>
            </a:br>
            <a:r>
              <a:rPr lang="en-US" sz="1600" dirty="0"/>
              <a:t>– 1993. – Vol. 40, no. 1. – P. 95-142.</a:t>
            </a:r>
          </a:p>
          <a:p>
            <a:pPr lvl="0" algn="just">
              <a:spcAft>
                <a:spcPts val="0"/>
              </a:spcAft>
              <a:buSzPts val="1400"/>
              <a:tabLst>
                <a:tab pos="431800" algn="l"/>
              </a:tabLst>
            </a:pP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93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831273"/>
            <a:ext cx="8229600" cy="689519"/>
          </a:xfrm>
        </p:spPr>
        <p:txBody>
          <a:bodyPr>
            <a:normAutofit/>
          </a:bodyPr>
          <a:lstStyle/>
          <a:p>
            <a:r>
              <a:rPr lang="ru-RU" dirty="0"/>
              <a:t>Язык задачи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88757" y="1597891"/>
                <a:ext cx="8739739" cy="4839854"/>
              </a:xfrm>
            </p:spPr>
            <p:txBody>
              <a:bodyPr/>
              <a:lstStyle/>
              <a:p>
                <a:pPr lvl="0">
                  <a:buFont typeface="Calibri" panose="020F0502020204030204" pitchFamily="34" charset="0"/>
                  <a:buChar char="−"/>
                </a:pPr>
                <a:r>
                  <a:rPr lang="ru-RU" dirty="0"/>
                  <a:t>Докажем трудность задач генерации управляющих автоматов в классе </a:t>
                </a:r>
                <a:r>
                  <a:rPr lang="en-US" dirty="0"/>
                  <a:t>NP</a:t>
                </a:r>
                <a:endParaRPr lang="ru-RU" dirty="0"/>
              </a:p>
              <a:p>
                <a:pPr lvl="0">
                  <a:buFont typeface="Calibri" panose="020F0502020204030204" pitchFamily="34" charset="0"/>
                  <a:buChar char="−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EFSM</m:t>
                        </m:r>
                      </m:sub>
                    </m:sSub>
                  </m:oMath>
                </a14:m>
                <a:r>
                  <a:rPr lang="ru-RU" dirty="0"/>
                  <a:t> – множество пар 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  <m:r>
                          <a:rPr lang="ru-RU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𝐶</m:t>
                        </m:r>
                      </m:e>
                    </m:d>
                  </m:oMath>
                </a14:m>
                <a:r>
                  <a:rPr lang="ru-RU" dirty="0"/>
                  <a:t>, для которых существует управляющий автомат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EFSM</m:t>
                        </m:r>
                      </m:sub>
                    </m:sSub>
                  </m:oMath>
                </a14:m>
                <a:r>
                  <a:rPr lang="ru-RU" dirty="0"/>
                  <a:t> размера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ru-RU" dirty="0"/>
                  <a:t>, удовлетворяющий сценариям из</a:t>
                </a:r>
                <a:r>
                  <a:rPr lang="en-US" dirty="0"/>
                  <a:t> 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dirty="0"/>
                  <a:t> </a:t>
                </a:r>
              </a:p>
              <a:p>
                <a:pPr lvl="1">
                  <a:buFont typeface="Calibri" panose="020F0502020204030204" pitchFamily="34" charset="0"/>
                  <a:buChar char="−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𝑆</m:t>
                    </m:r>
                  </m:oMath>
                </a14:m>
                <a:r>
                  <a:rPr lang="en-US" sz="2000" i="1" dirty="0"/>
                  <a:t> </a:t>
                </a:r>
                <a:r>
                  <a:rPr lang="ru-RU" sz="2000" dirty="0"/>
                  <a:t>– набор сценариев работы программы</a:t>
                </a:r>
              </a:p>
              <a:p>
                <a:pPr lvl="1">
                  <a:buFont typeface="Calibri" panose="020F0502020204030204" pitchFamily="34" charset="0"/>
                  <a:buChar char="−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𝐶</m:t>
                    </m:r>
                  </m:oMath>
                </a14:m>
                <a:r>
                  <a:rPr lang="ru-RU" sz="2000" dirty="0"/>
                  <a:t> – натуральное число</a:t>
                </a:r>
              </a:p>
              <a:p>
                <a:pPr>
                  <a:buFont typeface="Calibri" panose="020F0502020204030204" pitchFamily="34" charset="0"/>
                  <a:buChar char="−"/>
                </a:pPr>
                <a:r>
                  <a:rPr lang="ru-RU" dirty="0"/>
                  <a:t>К поставленной задаче можно </a:t>
                </a:r>
                <a:r>
                  <a:rPr lang="ru-RU" b="1" dirty="0"/>
                  <a:t>свести задачу</a:t>
                </a:r>
                <a:r>
                  <a:rPr lang="en-US" b="1" dirty="0"/>
                  <a:t> </a:t>
                </a:r>
                <a:r>
                  <a:rPr lang="ru-RU" b="1" dirty="0"/>
                  <a:t>построения ДКА</a:t>
                </a:r>
                <a:r>
                  <a:rPr lang="ru-RU" dirty="0"/>
                  <a:t> с заданным числом состояний по заданным обучающим словарям с языком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DFA</m:t>
                        </m:r>
                      </m:sub>
                    </m:sSub>
                  </m:oMath>
                </a14:m>
                <a:r>
                  <a:rPr lang="ru-RU" dirty="0"/>
                  <a:t> </a:t>
                </a:r>
              </a:p>
              <a:p>
                <a:pPr lvl="1">
                  <a:buFont typeface="Calibri" panose="020F0502020204030204" pitchFamily="34" charset="0"/>
                  <a:buChar char="−"/>
                </a:pPr>
                <a:r>
                  <a:rPr lang="ru-RU" sz="2000" dirty="0"/>
                  <a:t>множество троек 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ru-RU" sz="2000" i="1" baseline="30000">
                                <a:latin typeface="Cambria Math"/>
                              </a:rPr>
                              <m:t>+</m:t>
                            </m:r>
                          </m:sub>
                        </m:sSub>
                        <m:r>
                          <a:rPr lang="ru-RU" sz="20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ru-RU" sz="2000" i="1" baseline="30000">
                                <a:latin typeface="Cambria Math"/>
                              </a:rPr>
                              <m:t>−</m:t>
                            </m:r>
                          </m:sub>
                        </m:sSub>
                        <m:r>
                          <a:rPr lang="ru-RU" sz="2000" i="1">
                            <a:latin typeface="Cambria Math"/>
                          </a:rPr>
                          <m:t>,</m:t>
                        </m:r>
                        <m:r>
                          <a:rPr lang="en-US" sz="2000" i="1">
                            <a:latin typeface="Cambria Math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таких, что существует конечный ДКА размера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𝐶</m:t>
                    </m:r>
                  </m:oMath>
                </a14:m>
                <a:r>
                  <a:rPr lang="ru-RU" sz="2000" dirty="0"/>
                  <a:t>, который принимает слова из словаря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ru-RU" sz="2000" i="1" baseline="30000">
                            <a:latin typeface="Cambria Math"/>
                          </a:rPr>
                          <m:t>+</m:t>
                        </m:r>
                      </m:sub>
                    </m:sSub>
                  </m:oMath>
                </a14:m>
                <a:r>
                  <a:rPr lang="ru-RU" sz="2000" dirty="0"/>
                  <a:t>, не принимает слова из словаря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ru-RU" sz="2000" i="1" baseline="30000">
                            <a:latin typeface="Cambria Math"/>
                          </a:rPr>
                          <m:t>−</m:t>
                        </m:r>
                      </m:sub>
                    </m:sSub>
                  </m:oMath>
                </a14:m>
                <a:endParaRPr lang="ru-RU" sz="2000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88757" y="1597891"/>
                <a:ext cx="8739739" cy="4839854"/>
              </a:xfrm>
              <a:blipFill rotWithShape="1">
                <a:blip r:embed="rId3"/>
                <a:stretch>
                  <a:fillRect l="-1046" t="-1134" r="-139" b="-28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611418" y="147004"/>
            <a:ext cx="521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Ульянцев В.И. Генерация конечных автоматов с использованием программных средств решения задач </a:t>
            </a:r>
            <a:r>
              <a:rPr lang="en-US" sz="1400" dirty="0">
                <a:solidFill>
                  <a:schemeClr val="bg1"/>
                </a:solidFill>
              </a:rPr>
              <a:t>SAT </a:t>
            </a:r>
            <a:r>
              <a:rPr lang="ru-RU" sz="1400" dirty="0">
                <a:solidFill>
                  <a:schemeClr val="bg1"/>
                </a:solidFill>
              </a:rPr>
              <a:t>и </a:t>
            </a:r>
            <a:r>
              <a:rPr lang="en-US" sz="1400" dirty="0">
                <a:solidFill>
                  <a:schemeClr val="bg1"/>
                </a:solidFill>
              </a:rPr>
              <a:t>CSP</a:t>
            </a:r>
          </a:p>
        </p:txBody>
      </p:sp>
    </p:spTree>
    <p:extLst>
      <p:ext uri="{BB962C8B-B14F-4D97-AF65-F5344CB8AC3E}">
        <p14:creationId xmlns:p14="http://schemas.microsoft.com/office/powerpoint/2010/main" val="2786334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831273"/>
            <a:ext cx="8229600" cy="689519"/>
          </a:xfrm>
        </p:spPr>
        <p:txBody>
          <a:bodyPr>
            <a:normAutofit/>
          </a:bodyPr>
          <a:lstStyle/>
          <a:p>
            <a:r>
              <a:rPr lang="ru-RU" dirty="0"/>
              <a:t>Доказательство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88757" y="1597891"/>
                <a:ext cx="8739739" cy="4839854"/>
              </a:xfrm>
            </p:spPr>
            <p:txBody>
              <a:bodyPr/>
              <a:lstStyle/>
              <a:p>
                <a:pPr>
                  <a:buFont typeface="Calibri" panose="020F0502020204030204" pitchFamily="34" charset="0"/>
                  <a:buChar char="−"/>
                </a:pPr>
                <a:r>
                  <a:rPr lang="ru-RU" dirty="0"/>
                  <a:t>Доказано, что если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𝑤</m:t>
                    </m:r>
                    <m:r>
                      <a:rPr lang="ru-RU" i="1">
                        <a:latin typeface="Cambria Math"/>
                      </a:rPr>
                      <m:t>=</m:t>
                    </m:r>
                    <m:d>
                      <m:dPr>
                        <m:begChr m:val="〈"/>
                        <m:endChr m:val="〉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ru-RU" i="1" baseline="30000">
                                <a:latin typeface="Cambria Math"/>
                              </a:rPr>
                              <m:t>+</m:t>
                            </m:r>
                          </m:sub>
                        </m:sSub>
                        <m:r>
                          <a:rPr lang="ru-RU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ru-RU" i="1" baseline="30000">
                                <a:latin typeface="Cambria Math"/>
                              </a:rPr>
                              <m:t>−</m:t>
                            </m:r>
                          </m:sub>
                        </m:sSub>
                        <m:r>
                          <a:rPr lang="ru-RU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ru-RU" dirty="0"/>
                  <a:t>принадлежит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DFA</m:t>
                        </m:r>
                      </m:sub>
                    </m:sSub>
                  </m:oMath>
                </a14:m>
                <a:r>
                  <a:rPr lang="ru-RU" dirty="0"/>
                  <a:t>, то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>
                            <a:latin typeface="Cambria Math"/>
                          </a:rPr>
                          <m:t>𝑤</m:t>
                        </m:r>
                      </m:e>
                    </m:d>
                    <m:r>
                      <a:rPr lang="ru-RU" i="1">
                        <a:latin typeface="Cambria Math"/>
                      </a:rPr>
                      <m:t>=</m:t>
                    </m:r>
                    <m:d>
                      <m:dPr>
                        <m:begChr m:val="〈"/>
                        <m:endChr m:val="〉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>
                            <a:latin typeface="Cambria Math"/>
                          </a:rPr>
                          <m:t>𝑆</m:t>
                        </m:r>
                        <m:r>
                          <a:rPr lang="ru-RU" i="1">
                            <a:latin typeface="Cambria Math"/>
                          </a:rPr>
                          <m:t>,</m:t>
                        </m:r>
                        <m:r>
                          <a:rPr lang="ru-RU" i="1">
                            <a:latin typeface="Cambria Math"/>
                          </a:rPr>
                          <m:t>𝐶</m:t>
                        </m:r>
                      </m:e>
                    </m:d>
                  </m:oMath>
                </a14:m>
                <a:r>
                  <a:rPr lang="ru-RU" dirty="0"/>
                  <a:t> принадлежит языку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EFSM</m:t>
                        </m:r>
                      </m:sub>
                    </m:sSub>
                  </m:oMath>
                </a14:m>
                <a:endParaRPr lang="ru-RU" dirty="0"/>
              </a:p>
              <a:p>
                <a:pPr>
                  <a:buFont typeface="Calibri" panose="020F0502020204030204" pitchFamily="34" charset="0"/>
                  <a:buChar char="−"/>
                </a:pPr>
                <a:r>
                  <a:rPr lang="ru-RU" dirty="0"/>
                  <a:t>Доказано, что если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𝑓</m:t>
                    </m:r>
                    <m:r>
                      <a:rPr lang="ru-RU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𝑤</m:t>
                    </m:r>
                    <m:r>
                      <a:rPr lang="ru-RU" i="1">
                        <a:latin typeface="Cambria Math"/>
                      </a:rPr>
                      <m:t>)</m:t>
                    </m:r>
                  </m:oMath>
                </a14:m>
                <a:r>
                  <a:rPr lang="ru-RU" dirty="0"/>
                  <a:t> принадлежит языку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EFSM</m:t>
                        </m:r>
                      </m:sub>
                    </m:sSub>
                  </m:oMath>
                </a14:m>
                <a:r>
                  <a:rPr lang="ru-RU" dirty="0"/>
                  <a:t>, то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𝑤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принадлежит языку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DFA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buFont typeface="Calibri" panose="020F0502020204030204" pitchFamily="34" charset="0"/>
                  <a:buChar char="−"/>
                </a:pPr>
                <a:r>
                  <a:rPr lang="ru-RU" dirty="0"/>
                  <a:t>Следовательно существует функция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𝑓</m:t>
                    </m:r>
                    <m:r>
                      <a:rPr lang="ru-RU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𝑤</m:t>
                    </m:r>
                    <m:r>
                      <a:rPr lang="ru-RU" i="1">
                        <a:latin typeface="Cambria Math"/>
                      </a:rPr>
                      <m:t>)</m:t>
                    </m:r>
                  </m:oMath>
                </a14:m>
                <a:r>
                  <a:rPr lang="ru-RU" dirty="0"/>
                  <a:t> такая, что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𝑤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принадлежит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DFA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b="1" dirty="0"/>
                  <a:t>тогда и только тогда</a:t>
                </a:r>
                <a:r>
                  <a:rPr lang="ru-RU" dirty="0"/>
                  <a:t>, когда элемент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𝑓</m:t>
                    </m:r>
                    <m:r>
                      <a:rPr lang="ru-RU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𝑤</m:t>
                    </m:r>
                    <m:r>
                      <a:rPr lang="ru-RU" i="1">
                        <a:latin typeface="Cambria Math"/>
                      </a:rPr>
                      <m:t>)</m:t>
                    </m:r>
                  </m:oMath>
                </a14:m>
                <a:r>
                  <a:rPr lang="ru-RU" dirty="0"/>
                  <a:t> принадлежит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EFSM</m:t>
                        </m:r>
                      </m:sub>
                    </m:sSub>
                  </m:oMath>
                </a14:m>
                <a:r>
                  <a:rPr lang="ru-RU" dirty="0"/>
                  <a:t> </a:t>
                </a:r>
                <a:br>
                  <a:rPr lang="ru-RU" b="0" i="1" dirty="0">
                    <a:latin typeface="Cambria Math"/>
                  </a:rPr>
                </a:br>
                <a:br>
                  <a:rPr lang="ru-RU" b="0" i="1" dirty="0">
                    <a:latin typeface="Cambria Math"/>
                  </a:rPr>
                </a:br>
                <a14:m>
                  <m:oMath xmlns:m="http://schemas.openxmlformats.org/officeDocument/2006/math">
                    <m:r>
                      <a:rPr lang="ru-RU" b="0" i="1" dirty="0" smtClean="0">
                        <a:latin typeface="Cambria Math"/>
                      </a:rPr>
                      <m:t>⇒</m:t>
                    </m:r>
                  </m:oMath>
                </a14:m>
                <a:r>
                  <a:rPr lang="ru-RU" dirty="0"/>
                  <a:t> </a:t>
                </a:r>
                <a:r>
                  <a:rPr lang="en-US" dirty="0"/>
                  <a:t>NP-</a:t>
                </a:r>
                <a:r>
                  <a:rPr lang="ru-RU" dirty="0"/>
                  <a:t>трудность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88757" y="1597891"/>
                <a:ext cx="8739739" cy="4839854"/>
              </a:xfrm>
              <a:blipFill rotWithShape="1">
                <a:blip r:embed="rId3"/>
                <a:stretch>
                  <a:fillRect l="-1046" t="-11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611418" y="147004"/>
            <a:ext cx="521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Ульянцев В.И. Генерация конечных автоматов с использованием программных средств решения задач </a:t>
            </a:r>
            <a:r>
              <a:rPr lang="en-US" sz="1400" dirty="0">
                <a:solidFill>
                  <a:schemeClr val="bg1"/>
                </a:solidFill>
              </a:rPr>
              <a:t>SAT </a:t>
            </a:r>
            <a:r>
              <a:rPr lang="ru-RU" sz="1400" dirty="0">
                <a:solidFill>
                  <a:schemeClr val="bg1"/>
                </a:solidFill>
              </a:rPr>
              <a:t>и </a:t>
            </a:r>
            <a:r>
              <a:rPr lang="en-US" sz="1400" dirty="0">
                <a:solidFill>
                  <a:schemeClr val="bg1"/>
                </a:solidFill>
              </a:rPr>
              <a:t>CSP</a:t>
            </a:r>
          </a:p>
        </p:txBody>
      </p:sp>
    </p:spTree>
    <p:extLst>
      <p:ext uri="{BB962C8B-B14F-4D97-AF65-F5344CB8AC3E}">
        <p14:creationId xmlns:p14="http://schemas.microsoft.com/office/powerpoint/2010/main" val="15651729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Глава 3. Генерация детерминированных конечных автоматов по обучающим словарям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65696" y="3429000"/>
            <a:ext cx="7399510" cy="2203450"/>
          </a:xfrm>
        </p:spPr>
        <p:txBody>
          <a:bodyPr>
            <a:normAutofit/>
          </a:bodyPr>
          <a:lstStyle/>
          <a:p>
            <a:r>
              <a:rPr lang="ru-RU" sz="2000" dirty="0"/>
              <a:t>3.1. Метод генерации по безошибочным обучающим словарям</a:t>
            </a:r>
          </a:p>
          <a:p>
            <a:r>
              <a:rPr lang="ru-RU" sz="2000" dirty="0"/>
              <a:t>3.2. Метод генерации по зашумленным обучающим словарям</a:t>
            </a:r>
          </a:p>
          <a:p>
            <a:r>
              <a:rPr lang="ru-RU" sz="2000" dirty="0"/>
              <a:t>3.3. Реализация и экспериментальные исследования разработанных методов генерации</a:t>
            </a:r>
            <a:endParaRPr lang="en-US" sz="20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4487863" y="247650"/>
            <a:ext cx="4656137" cy="365125"/>
          </a:xfrm>
        </p:spPr>
        <p:txBody>
          <a:bodyPr/>
          <a:lstStyle/>
          <a:p>
            <a:pPr>
              <a:defRPr/>
            </a:pPr>
            <a:r>
              <a:rPr lang="ru-RU"/>
              <a:t>Колонтитул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779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 descr="E:\dfa-ex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41892" y="5079932"/>
            <a:ext cx="2888287" cy="1719293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611418" y="147004"/>
            <a:ext cx="521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Ульянцев В.И. Генерация конечных автоматов с использованием программных средств решения задач </a:t>
            </a:r>
            <a:r>
              <a:rPr lang="en-US" sz="1400" dirty="0">
                <a:solidFill>
                  <a:schemeClr val="bg1"/>
                </a:solidFill>
              </a:rPr>
              <a:t>SAT </a:t>
            </a:r>
            <a:r>
              <a:rPr lang="ru-RU" sz="1400" dirty="0">
                <a:solidFill>
                  <a:schemeClr val="bg1"/>
                </a:solidFill>
              </a:rPr>
              <a:t>и </a:t>
            </a:r>
            <a:r>
              <a:rPr lang="en-US" sz="1400" dirty="0">
                <a:solidFill>
                  <a:schemeClr val="bg1"/>
                </a:solidFill>
              </a:rPr>
              <a:t>CSP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/>
              <p:cNvSpPr/>
              <p:nvPr/>
            </p:nvSpPr>
            <p:spPr>
              <a:xfrm>
                <a:off x="402609" y="1418190"/>
                <a:ext cx="5697940" cy="53431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function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/>
                      </a:rPr>
                      <m:t>NoiselessDFAGeneration</m:t>
                    </m:r>
                    <m:r>
                      <a:rPr lang="ru-RU" sz="2400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ru-RU" sz="2400" i="1">
                            <a:latin typeface="Cambria Math"/>
                          </a:rPr>
                          <m:t>+</m:t>
                        </m:r>
                      </m:sub>
                    </m:sSub>
                    <m:r>
                      <a:rPr lang="ru-RU" sz="24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ru-RU" sz="2400" i="1">
                            <a:latin typeface="Cambria Math"/>
                          </a:rPr>
                          <m:t>−</m:t>
                        </m:r>
                      </m:sub>
                    </m:sSub>
                    <m:r>
                      <a:rPr lang="ru-RU" sz="2400" i="1">
                        <a:latin typeface="Cambria Math"/>
                      </a:rPr>
                      <m:t>)</m:t>
                    </m:r>
                  </m:oMath>
                </a14:m>
                <a:endParaRPr lang="ru-RU" sz="2400" dirty="0"/>
              </a:p>
              <a:p>
                <a:r>
                  <a:rPr lang="ru-RU" sz="24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ru-RU" sz="2400" i="1">
                            <a:latin typeface="Cambria Math"/>
                          </a:rPr>
                          <m:t>+</m:t>
                        </m:r>
                      </m:sub>
                    </m:sSub>
                    <m:r>
                      <a:rPr lang="ru-RU" sz="24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ru-RU" sz="2400" i="1">
                            <a:latin typeface="Cambria Math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– непересекающиеся наборы слов</a:t>
                </a:r>
              </a:p>
              <a:p>
                <a:r>
                  <a:rPr lang="ru-RU" sz="2400" dirty="0"/>
                  <a:t>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𝒯</m:t>
                    </m:r>
                    <m:r>
                      <a:rPr lang="ru-RU" sz="2400" i="1">
                        <a:latin typeface="Cambria Math"/>
                      </a:rPr>
                      <m:t>←</m:t>
                    </m:r>
                    <m:r>
                      <m:rPr>
                        <m:sty m:val="p"/>
                      </m:rPr>
                      <a:rPr lang="en-US" sz="2400">
                        <a:latin typeface="Cambria Math"/>
                      </a:rPr>
                      <m:t>APTA</m:t>
                    </m:r>
                    <m:r>
                      <a:rPr lang="ru-RU" sz="2400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ru-RU" sz="2400" i="1">
                            <a:latin typeface="Cambria Math"/>
                          </a:rPr>
                          <m:t>+</m:t>
                        </m:r>
                      </m:sub>
                    </m:sSub>
                    <m:r>
                      <a:rPr lang="ru-RU" sz="24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ru-RU" sz="2400" i="1">
                            <a:latin typeface="Cambria Math"/>
                          </a:rPr>
                          <m:t>−</m:t>
                        </m:r>
                      </m:sub>
                    </m:sSub>
                    <m:r>
                      <a:rPr lang="ru-RU" sz="2400" i="1">
                        <a:latin typeface="Cambria Math"/>
                      </a:rPr>
                      <m:t>)</m:t>
                    </m:r>
                  </m:oMath>
                </a14:m>
                <a:endParaRPr lang="ru-RU" sz="2400" dirty="0"/>
              </a:p>
              <a:p>
                <a:r>
                  <a:rPr lang="ru-RU" sz="2400" dirty="0"/>
                  <a:t>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𝒢</m:t>
                    </m:r>
                    <m:r>
                      <a:rPr lang="ru-RU" sz="2400" i="1">
                        <a:latin typeface="Cambria Math"/>
                      </a:rPr>
                      <m:t>←</m:t>
                    </m:r>
                    <m:r>
                      <m:rPr>
                        <m:sty m:val="p"/>
                      </m:rPr>
                      <a:rPr lang="en-US" sz="2400">
                        <a:latin typeface="Cambria Math"/>
                      </a:rPr>
                      <m:t>consistencyGraph</m:t>
                    </m:r>
                    <m:r>
                      <a:rPr lang="ru-RU" sz="2400" i="1">
                        <a:latin typeface="Cambria Math"/>
                      </a:rPr>
                      <m:t>(</m:t>
                    </m:r>
                    <m:r>
                      <a:rPr lang="en-US" sz="2400" i="1">
                        <a:latin typeface="Cambria Math"/>
                      </a:rPr>
                      <m:t>𝒯</m:t>
                    </m:r>
                    <m:r>
                      <a:rPr lang="ru-RU" sz="2400" i="1">
                        <a:latin typeface="Cambria Math"/>
                      </a:rPr>
                      <m:t>)</m:t>
                    </m:r>
                  </m:oMath>
                </a14:m>
                <a:endParaRPr lang="ru-RU" sz="2400" dirty="0"/>
              </a:p>
              <a:p>
                <a:r>
                  <a:rPr lang="ru-RU" sz="2400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/>
                      </a:rPr>
                      <m:t>clique</m:t>
                    </m:r>
                    <m:r>
                      <a:rPr lang="en-US" sz="2400" i="1">
                        <a:latin typeface="Cambria Math"/>
                      </a:rPr>
                      <m:t>←</m:t>
                    </m:r>
                    <m:r>
                      <m:rPr>
                        <m:sty m:val="p"/>
                      </m:rPr>
                      <a:rPr lang="en-US" sz="2400">
                        <a:latin typeface="Cambria Math"/>
                      </a:rPr>
                      <m:t>largeClique</m:t>
                    </m:r>
                    <m:r>
                      <a:rPr lang="en-US" sz="2400" i="1">
                        <a:latin typeface="Cambria Math"/>
                      </a:rPr>
                      <m:t>(</m:t>
                    </m:r>
                    <m:r>
                      <a:rPr lang="en-US" sz="2400" i="1">
                        <a:latin typeface="Cambria Math"/>
                      </a:rPr>
                      <m:t>𝒢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endParaRPr lang="ru-RU" sz="2400" dirty="0"/>
              </a:p>
              <a:p>
                <a:r>
                  <a:rPr lang="en-US" sz="2400" dirty="0"/>
                  <a:t>  </a:t>
                </a:r>
                <a:r>
                  <a:rPr lang="en-US" sz="2400" b="1" dirty="0"/>
                  <a:t>for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𝐶</m:t>
                    </m:r>
                    <m:r>
                      <a:rPr lang="en-US" sz="2400" i="1">
                        <a:latin typeface="Cambria Math"/>
                      </a:rPr>
                      <m:t>←|</m:t>
                    </m:r>
                    <m:r>
                      <m:rPr>
                        <m:sty m:val="p"/>
                      </m:rPr>
                      <a:rPr lang="en-US" sz="2400">
                        <a:latin typeface="Cambria Math"/>
                      </a:rPr>
                      <m:t>clique</m:t>
                    </m:r>
                    <m:r>
                      <a:rPr lang="en-US" sz="2400" i="1">
                        <a:latin typeface="Cambria Math"/>
                      </a:rPr>
                      <m:t>|..|</m:t>
                    </m:r>
                    <m:r>
                      <a:rPr lang="en-US" sz="2400" i="1">
                        <a:latin typeface="Cambria Math"/>
                      </a:rPr>
                      <m:t>𝒯</m:t>
                    </m:r>
                    <m:r>
                      <a:rPr lang="en-US" sz="2400" i="1">
                        <a:latin typeface="Cambria Math"/>
                      </a:rPr>
                      <m:t>|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dirty="0"/>
                  <a:t>do</a:t>
                </a:r>
                <a:endParaRPr lang="ru-RU" sz="2400" dirty="0"/>
              </a:p>
              <a:p>
                <a:r>
                  <a:rPr lang="en-US" sz="2400" b="1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SAT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←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𝓕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SAT</m:t>
                        </m:r>
                      </m:sub>
                    </m:sSub>
                    <m:r>
                      <a:rPr lang="en-US" sz="2400" b="1" i="1">
                        <a:latin typeface="Cambria Math"/>
                      </a:rPr>
                      <m:t>(</m:t>
                    </m:r>
                    <m:r>
                      <a:rPr lang="en-US" sz="2400" i="1">
                        <a:latin typeface="Cambria Math"/>
                      </a:rPr>
                      <m:t>𝒯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𝒢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𝐶</m:t>
                    </m:r>
                    <m:r>
                      <a:rPr lang="en-US" sz="2400" b="1" i="1">
                        <a:latin typeface="Cambria Math"/>
                      </a:rPr>
                      <m:t>)</m:t>
                    </m:r>
                  </m:oMath>
                </a14:m>
                <a:endParaRPr lang="ru-RU" sz="2400" dirty="0"/>
              </a:p>
              <a:p>
                <a:r>
                  <a:rPr lang="en-US" sz="2400" dirty="0"/>
                  <a:t>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/>
                      </a:rPr>
                      <m:t>solution</m:t>
                    </m:r>
                    <m:r>
                      <a:rPr lang="en-US" sz="2400" i="1">
                        <a:latin typeface="Cambria Math"/>
                      </a:rPr>
                      <m:t>←</m:t>
                    </m:r>
                    <m:r>
                      <m:rPr>
                        <m:sty m:val="p"/>
                      </m:rPr>
                      <a:rPr lang="en-US" sz="2400">
                        <a:latin typeface="Cambria Math"/>
                      </a:rPr>
                      <m:t>solveSAT</m:t>
                    </m:r>
                    <m:r>
                      <a:rPr lang="en-US" sz="2400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SAT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endParaRPr lang="ru-RU" sz="2400" dirty="0"/>
              </a:p>
              <a:p>
                <a:r>
                  <a:rPr lang="en-US" sz="2400" dirty="0"/>
                  <a:t>    </a:t>
                </a:r>
                <a:r>
                  <a:rPr lang="en-US" sz="2400" b="1" dirty="0"/>
                  <a:t>if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/>
                      </a:rPr>
                      <m:t>solution</m:t>
                    </m:r>
                    <m:r>
                      <a:rPr lang="en-US" sz="2400">
                        <a:latin typeface="Cambria Math"/>
                      </a:rPr>
                      <m:t>≠{}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dirty="0"/>
                  <a:t>then</a:t>
                </a:r>
                <a:endParaRPr lang="ru-RU" sz="2400" dirty="0"/>
              </a:p>
              <a:p>
                <a:r>
                  <a:rPr lang="en-US" sz="2400" dirty="0"/>
                  <a:t>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𝒜</m:t>
                    </m:r>
                    <m:r>
                      <a:rPr lang="en-US" sz="2400" i="1">
                        <a:latin typeface="Cambria Math"/>
                      </a:rPr>
                      <m:t>←</m:t>
                    </m:r>
                    <m:r>
                      <m:rPr>
                        <m:sty m:val="p"/>
                      </m:rPr>
                      <a:rPr lang="en-US" sz="2400">
                        <a:latin typeface="Cambria Math"/>
                      </a:rPr>
                      <m:t>DFA</m:t>
                    </m:r>
                    <m:d>
                      <m:d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𝐶</m:t>
                        </m:r>
                        <m:r>
                          <a:rPr lang="en-US" sz="2400" i="1">
                            <a:latin typeface="Cambria Math"/>
                          </a:rPr>
                          <m:t>, </m:t>
                        </m:r>
                        <m:r>
                          <a:rPr lang="en-US" sz="2400" i="1">
                            <a:latin typeface="Cambria Math"/>
                          </a:rPr>
                          <m:t>𝒯</m:t>
                        </m:r>
                        <m:r>
                          <a:rPr lang="en-US" sz="2400" i="1">
                            <a:latin typeface="Cambria Math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solution</m:t>
                        </m:r>
                      </m:e>
                    </m:d>
                  </m:oMath>
                </a14:m>
                <a:endParaRPr lang="ru-RU" sz="2400" dirty="0"/>
              </a:p>
              <a:p>
                <a:r>
                  <a:rPr lang="en-US" sz="2400" dirty="0"/>
                  <a:t>      </a:t>
                </a:r>
                <a:r>
                  <a:rPr lang="en-US" sz="2400" b="1" dirty="0"/>
                  <a:t>return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𝒜</m:t>
                    </m:r>
                  </m:oMath>
                </a14:m>
                <a:endParaRPr lang="ru-RU" sz="2400" dirty="0"/>
              </a:p>
              <a:p>
                <a:r>
                  <a:rPr lang="en-US" sz="2400" dirty="0"/>
                  <a:t>    </a:t>
                </a:r>
                <a:r>
                  <a:rPr lang="en-US" sz="2400" b="1" dirty="0"/>
                  <a:t>end if</a:t>
                </a:r>
                <a:endParaRPr lang="ru-RU" sz="2400" dirty="0"/>
              </a:p>
              <a:p>
                <a:r>
                  <a:rPr lang="en-US" sz="2400" dirty="0"/>
                  <a:t>  </a:t>
                </a:r>
                <a:r>
                  <a:rPr lang="en-US" sz="2400" b="1" dirty="0"/>
                  <a:t>end for</a:t>
                </a:r>
                <a:endParaRPr lang="ru-RU" sz="2400" dirty="0"/>
              </a:p>
              <a:p>
                <a:r>
                  <a:rPr lang="en-US" sz="2400" b="1" dirty="0"/>
                  <a:t>end function</a:t>
                </a:r>
                <a:endParaRPr lang="ru-RU" sz="2400" dirty="0"/>
              </a:p>
            </p:txBody>
          </p:sp>
        </mc:Choice>
        <mc:Fallback xmlns=""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09" y="1418190"/>
                <a:ext cx="5697940" cy="5343129"/>
              </a:xfrm>
              <a:prstGeom prst="rect">
                <a:avLst/>
              </a:prstGeom>
              <a:blipFill rotWithShape="0">
                <a:blip r:embed="rId5"/>
                <a:stretch>
                  <a:fillRect l="-1604" t="-913" r="-535" b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4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690" y="2900783"/>
            <a:ext cx="2008909" cy="2179149"/>
          </a:xfrm>
          <a:prstGeom prst="rect">
            <a:avLst/>
          </a:prstGeom>
        </p:spPr>
      </p:pic>
      <p:graphicFrame>
        <p:nvGraphicFramePr>
          <p:cNvPr id="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8016731"/>
              </p:ext>
            </p:extLst>
          </p:nvPr>
        </p:nvGraphicFramePr>
        <p:xfrm>
          <a:off x="5935538" y="1896058"/>
          <a:ext cx="2558844" cy="927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4000399" imgH="1504980" progId="Visio.Drawing.15">
                  <p:embed/>
                </p:oleObj>
              </mc:Choice>
              <mc:Fallback>
                <p:oleObj name="Visio" r:id="rId7" imgW="4000399" imgH="1504980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5538" y="1896058"/>
                        <a:ext cx="2558844" cy="9272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5"/>
          <p:cNvSpPr>
            <a:spLocks noGrp="1"/>
          </p:cNvSpPr>
          <p:nvPr>
            <p:ph type="title"/>
          </p:nvPr>
        </p:nvSpPr>
        <p:spPr>
          <a:xfrm>
            <a:off x="457200" y="831273"/>
            <a:ext cx="8229600" cy="586917"/>
          </a:xfrm>
        </p:spPr>
        <p:txBody>
          <a:bodyPr>
            <a:normAutofit/>
          </a:bodyPr>
          <a:lstStyle/>
          <a:p>
            <a:r>
              <a:rPr lang="ru-RU" dirty="0"/>
              <a:t>Первый разработанный метод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07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831273"/>
            <a:ext cx="8229600" cy="689519"/>
          </a:xfrm>
        </p:spPr>
        <p:txBody>
          <a:bodyPr/>
          <a:lstStyle/>
          <a:p>
            <a:r>
              <a:rPr lang="ru-RU" dirty="0"/>
              <a:t>Введение: актуальность (2)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88757" y="1358990"/>
                <a:ext cx="8739739" cy="5140663"/>
              </a:xfrm>
            </p:spPr>
            <p:txBody>
              <a:bodyPr/>
              <a:lstStyle/>
              <a:p>
                <a:pPr>
                  <a:buFont typeface="Calibri" panose="020F0502020204030204" pitchFamily="34" charset="0"/>
                  <a:buChar char="−"/>
                </a:pPr>
                <a:r>
                  <a:rPr lang="ru-RU" dirty="0"/>
                  <a:t>Задача генерации детерминированного конечного автомата (ДКА) </a:t>
                </a:r>
                <a:r>
                  <a:rPr lang="en-US" dirty="0"/>
                  <a:t>c </a:t>
                </a:r>
                <a:r>
                  <a:rPr lang="ru-RU" dirty="0"/>
                  <a:t>наименьшим числом состояний по </a:t>
                </a:r>
                <a:r>
                  <a:rPr lang="ru-RU" i="1" dirty="0"/>
                  <a:t>обучающим словарям</a:t>
                </a:r>
                <a:r>
                  <a:rPr lang="ru-RU" dirty="0"/>
                  <a:t> </a:t>
                </a:r>
                <a:r>
                  <a:rPr lang="en-US" b="1" dirty="0"/>
                  <a:t>NP</a:t>
                </a:r>
                <a:r>
                  <a:rPr lang="ru-RU" b="1" dirty="0"/>
                  <a:t>-полна</a:t>
                </a:r>
                <a:r>
                  <a:rPr lang="ru-RU" dirty="0"/>
                  <a:t>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актуальность разработки и реализации практически применимых методов генерации</a:t>
                </a:r>
                <a:endParaRPr lang="en-US" dirty="0"/>
              </a:p>
              <a:p>
                <a:pPr>
                  <a:buFont typeface="Calibri" panose="020F0502020204030204" pitchFamily="34" charset="0"/>
                  <a:buChar char="−"/>
                </a:pPr>
                <a:r>
                  <a:rPr lang="ru-RU" b="1" dirty="0"/>
                  <a:t>Высокая производительность</a:t>
                </a:r>
                <a:r>
                  <a:rPr lang="ru-RU" dirty="0"/>
                  <a:t> программных средств решения классических </a:t>
                </a:r>
                <a:r>
                  <a:rPr lang="en-US" dirty="0"/>
                  <a:t>NP</a:t>
                </a:r>
                <a:r>
                  <a:rPr lang="ru-RU" dirty="0"/>
                  <a:t>-полных задач выполнимости и удовлетворения ограничений</a:t>
                </a:r>
              </a:p>
              <a:p>
                <a:pPr>
                  <a:buFont typeface="Calibri" panose="020F0502020204030204" pitchFamily="34" charset="0"/>
                  <a:buChar char="−"/>
                </a:pPr>
                <a:r>
                  <a:rPr lang="ru-RU" dirty="0"/>
                  <a:t>При сведении</a:t>
                </a:r>
                <a:r>
                  <a:rPr lang="en-US" dirty="0"/>
                  <a:t> </a:t>
                </a:r>
                <a:r>
                  <a:rPr lang="ru-RU" dirty="0"/>
                  <a:t>к ним </a:t>
                </a:r>
              </a:p>
              <a:p>
                <a:pPr lvl="1">
                  <a:buFont typeface="Calibri" panose="020F0502020204030204" pitchFamily="34" charset="0"/>
                  <a:buChar char="−"/>
                </a:pPr>
                <a:r>
                  <a:rPr lang="ru-RU" sz="2000" b="1" dirty="0"/>
                  <a:t>без изменения</a:t>
                </a:r>
                <a:r>
                  <a:rPr lang="ru-RU" sz="2000" dirty="0"/>
                  <a:t> алгоритма расширяются границы применимости</a:t>
                </a:r>
              </a:p>
              <a:p>
                <a:pPr lvl="1">
                  <a:buFont typeface="Calibri" panose="020F0502020204030204" pitchFamily="34" charset="0"/>
                  <a:buChar char="−"/>
                </a:pPr>
                <a:r>
                  <a:rPr lang="ru-RU" sz="2000" b="1" dirty="0"/>
                  <a:t>точность</a:t>
                </a:r>
                <a:r>
                  <a:rPr lang="ru-RU" sz="2000" dirty="0"/>
                  <a:t> решения обеспечена использованием поиска с возвратом</a:t>
                </a:r>
              </a:p>
              <a:p>
                <a:pPr marL="0" indent="0">
                  <a:buNone/>
                </a:pPr>
                <a:r>
                  <a:rPr lang="ru-RU" dirty="0"/>
                  <a:t>Актуальность развития существующих и разработка новых </a:t>
                </a:r>
                <a:r>
                  <a:rPr lang="ru-RU" b="1" dirty="0"/>
                  <a:t>точных методов генерации</a:t>
                </a:r>
                <a:r>
                  <a:rPr lang="ru-RU" dirty="0"/>
                  <a:t> конечных автоматов по примерам поведения </a:t>
                </a:r>
                <a:r>
                  <a:rPr lang="ru-RU" b="1" dirty="0"/>
                  <a:t>с использованием сведения</a:t>
                </a:r>
                <a:r>
                  <a:rPr lang="ru-RU" dirty="0"/>
                  <a:t> к </a:t>
                </a:r>
                <a:r>
                  <a:rPr lang="en-US" dirty="0"/>
                  <a:t>SAT</a:t>
                </a:r>
                <a:r>
                  <a:rPr lang="ru-RU" dirty="0"/>
                  <a:t> и </a:t>
                </a:r>
                <a:r>
                  <a:rPr lang="en-US" dirty="0"/>
                  <a:t>CSP</a:t>
                </a:r>
                <a:endParaRPr lang="ru-RU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88757" y="1358990"/>
                <a:ext cx="8739739" cy="5140663"/>
              </a:xfrm>
              <a:blipFill rotWithShape="0">
                <a:blip r:embed="rId3"/>
                <a:stretch>
                  <a:fillRect l="-1116" t="-1068" r="-697" b="-8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611418" y="147004"/>
            <a:ext cx="521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Ульянцев В.И. Генерация конечных автоматов с использованием программных средств решения задач </a:t>
            </a:r>
            <a:r>
              <a:rPr lang="en-US" sz="1400" dirty="0">
                <a:solidFill>
                  <a:schemeClr val="bg1"/>
                </a:solidFill>
              </a:rPr>
              <a:t>SAT </a:t>
            </a:r>
            <a:r>
              <a:rPr lang="ru-RU" sz="1400" dirty="0">
                <a:solidFill>
                  <a:schemeClr val="bg1"/>
                </a:solidFill>
              </a:rPr>
              <a:t>и </a:t>
            </a:r>
            <a:r>
              <a:rPr lang="en-US" sz="1400" dirty="0">
                <a:solidFill>
                  <a:schemeClr val="bg1"/>
                </a:solidFill>
              </a:rPr>
              <a:t>CSP</a:t>
            </a:r>
          </a:p>
        </p:txBody>
      </p:sp>
    </p:spTree>
    <p:extLst>
      <p:ext uri="{BB962C8B-B14F-4D97-AF65-F5344CB8AC3E}">
        <p14:creationId xmlns:p14="http://schemas.microsoft.com/office/powerpoint/2010/main" val="30944122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 descr="E:\dfa-ex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61695" y="4225356"/>
            <a:ext cx="3194997" cy="1901866"/>
          </a:xfrm>
          <a:prstGeom prst="rect">
            <a:avLst/>
          </a:prstGeom>
          <a:noFill/>
        </p:spPr>
      </p:pic>
      <p:pic>
        <p:nvPicPr>
          <p:cNvPr id="5" name="Рисунок 4" descr="dfa-example.jpg"/>
          <p:cNvPicPr>
            <a:picLocks noChangeAspect="1"/>
          </p:cNvPicPr>
          <p:nvPr/>
        </p:nvPicPr>
        <p:blipFill>
          <a:blip r:embed="rId4" cstate="print"/>
          <a:srcRect l="3720" t="5499"/>
          <a:stretch>
            <a:fillRect/>
          </a:stretch>
        </p:blipFill>
        <p:spPr>
          <a:xfrm>
            <a:off x="5835780" y="1877002"/>
            <a:ext cx="3194998" cy="180137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831273"/>
            <a:ext cx="8229600" cy="689519"/>
          </a:xfrm>
        </p:spPr>
        <p:txBody>
          <a:bodyPr>
            <a:normAutofit/>
          </a:bodyPr>
          <a:lstStyle/>
          <a:p>
            <a:r>
              <a:rPr lang="ru-RU" dirty="0"/>
              <a:t>Предикаты нарушения симметрии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88757" y="1597891"/>
                <a:ext cx="6221225" cy="4839854"/>
              </a:xfrm>
            </p:spPr>
            <p:txBody>
              <a:bodyPr/>
              <a:lstStyle/>
              <a:p>
                <a:pPr lvl="0">
                  <a:buFont typeface="Calibri" panose="020F0502020204030204" pitchFamily="34" charset="0"/>
                  <a:buChar char="−"/>
                </a:pPr>
                <a:r>
                  <a:rPr lang="ru-RU" dirty="0"/>
                  <a:t>Используются для </a:t>
                </a:r>
                <a:r>
                  <a:rPr lang="ru-RU" b="1" dirty="0"/>
                  <a:t>сокращения пространства поиска </a:t>
                </a:r>
                <a:r>
                  <a:rPr lang="ru-RU" dirty="0"/>
                  <a:t>поставленной задачи</a:t>
                </a:r>
              </a:p>
              <a:p>
                <a:pPr lvl="0">
                  <a:buFont typeface="Calibri" panose="020F0502020204030204" pitchFamily="34" charset="0"/>
                  <a:buChar char="−"/>
                </a:pPr>
                <a:r>
                  <a:rPr lang="ru-RU" dirty="0"/>
                  <a:t>Если формула выполнима, то после добавления предикатов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</a:rPr>
                          <m:t>𝓕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SB</m:t>
                        </m:r>
                      </m:sub>
                    </m:sSub>
                  </m:oMath>
                </a14:m>
                <a:r>
                  <a:rPr lang="ru-RU" dirty="0"/>
                  <a:t> </a:t>
                </a:r>
                <a:r>
                  <a:rPr lang="ru-RU" b="1" dirty="0"/>
                  <a:t>останется</a:t>
                </a:r>
                <a:r>
                  <a:rPr lang="ru-RU" dirty="0"/>
                  <a:t> выполнимой</a:t>
                </a:r>
              </a:p>
              <a:p>
                <a:pPr lvl="0">
                  <a:buFont typeface="Calibri" panose="020F0502020204030204" pitchFamily="34" charset="0"/>
                  <a:buChar char="−"/>
                </a:pPr>
                <a:r>
                  <a:rPr lang="ru-RU" b="1" dirty="0"/>
                  <a:t>Минимум симметричных решений</a:t>
                </a:r>
                <a:r>
                  <a:rPr lang="ru-RU" dirty="0"/>
                  <a:t> (а в идеале ровно одно) должно соответствовать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</a:rPr>
                          <m:t>𝓕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SB</m:t>
                        </m:r>
                      </m:sub>
                    </m:sSub>
                  </m:oMath>
                </a14:m>
                <a:endParaRPr lang="ru-RU" dirty="0"/>
              </a:p>
              <a:p>
                <a:pPr lvl="0">
                  <a:buFont typeface="Calibri" panose="020F0502020204030204" pitchFamily="34" charset="0"/>
                  <a:buChar char="−"/>
                </a:pPr>
                <a:r>
                  <a:rPr lang="ru-RU" dirty="0"/>
                  <a:t>Для генерации автоматов с нумерованными состояниями естественной симметрией является </a:t>
                </a:r>
                <a:r>
                  <a:rPr lang="ru-RU" b="1" dirty="0"/>
                  <a:t>изоморфизм</a:t>
                </a:r>
                <a:r>
                  <a:rPr lang="ru-RU" dirty="0"/>
                  <a:t> автоматов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88757" y="1597891"/>
                <a:ext cx="6221225" cy="4839854"/>
              </a:xfrm>
              <a:blipFill rotWithShape="1">
                <a:blip r:embed="rId5"/>
                <a:stretch>
                  <a:fillRect l="-1469" t="-11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611418" y="147004"/>
            <a:ext cx="521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Ульянцев В.И. Генерация конечных автоматов с использованием программных средств решения задач </a:t>
            </a:r>
            <a:r>
              <a:rPr lang="en-US" sz="1400" dirty="0">
                <a:solidFill>
                  <a:schemeClr val="bg1"/>
                </a:solidFill>
              </a:rPr>
              <a:t>SAT </a:t>
            </a:r>
            <a:r>
              <a:rPr lang="ru-RU" sz="1400" dirty="0">
                <a:solidFill>
                  <a:schemeClr val="bg1"/>
                </a:solidFill>
              </a:rPr>
              <a:t>и </a:t>
            </a:r>
            <a:r>
              <a:rPr lang="en-US" sz="1400" dirty="0">
                <a:solidFill>
                  <a:schemeClr val="bg1"/>
                </a:solidFill>
              </a:rPr>
              <a:t>CSP</a:t>
            </a:r>
          </a:p>
        </p:txBody>
      </p:sp>
    </p:spTree>
    <p:extLst>
      <p:ext uri="{BB962C8B-B14F-4D97-AF65-F5344CB8AC3E}">
        <p14:creationId xmlns:p14="http://schemas.microsoft.com/office/powerpoint/2010/main" val="4869159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bfs.eps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5186360" y="1597892"/>
            <a:ext cx="3643603" cy="379623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831273"/>
            <a:ext cx="8229600" cy="689519"/>
          </a:xfrm>
        </p:spPr>
        <p:txBody>
          <a:bodyPr>
            <a:normAutofit/>
          </a:bodyPr>
          <a:lstStyle/>
          <a:p>
            <a:r>
              <a:rPr lang="ru-RU" dirty="0"/>
              <a:t>Основная идея новых предикатов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88757" y="1597891"/>
                <a:ext cx="5122142" cy="4839854"/>
              </a:xfrm>
            </p:spPr>
            <p:txBody>
              <a:bodyPr/>
              <a:lstStyle/>
              <a:p>
                <a:pPr lvl="0">
                  <a:buFont typeface="Calibri" panose="020F0502020204030204" pitchFamily="34" charset="0"/>
                  <a:buChar char="−"/>
                </a:pPr>
                <a:r>
                  <a:rPr lang="ru-RU" dirty="0"/>
                  <a:t>Фиксирование номеров состояний в порядке некоторого </a:t>
                </a:r>
                <a:r>
                  <a:rPr lang="ru-RU" b="1" dirty="0"/>
                  <a:t>однозначного обхода </a:t>
                </a:r>
                <a:r>
                  <a:rPr lang="ru-RU" dirty="0"/>
                  <a:t>автомата</a:t>
                </a:r>
                <a:endParaRPr lang="en-US" dirty="0"/>
              </a:p>
              <a:p>
                <a:pPr lvl="0">
                  <a:buFont typeface="Calibri" panose="020F0502020204030204" pitchFamily="34" charset="0"/>
                  <a:buChar char="−"/>
                </a:pPr>
                <a:r>
                  <a:rPr lang="ru-RU" dirty="0"/>
                  <a:t>Изоморфные решения не должны рассматриваться: среди автоматов для решений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𝓕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SAT</m:t>
                        </m:r>
                      </m:sub>
                    </m:sSub>
                  </m:oMath>
                </a14:m>
                <a:r>
                  <a:rPr lang="ru-RU" dirty="0"/>
                  <a:t> для одного найдется соответствующая выполняющая подстановка формулы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𝓕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SAT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𝓕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SB</m:t>
                        </m:r>
                      </m:sub>
                    </m:sSub>
                  </m:oMath>
                </a14:m>
                <a:endParaRPr lang="ru-RU" dirty="0"/>
              </a:p>
              <a:p>
                <a:pPr lvl="0">
                  <a:buFont typeface="Calibri" panose="020F0502020204030204" pitchFamily="34" charset="0"/>
                  <a:buChar char="−"/>
                </a:pPr>
                <a:r>
                  <a:rPr lang="ru-RU" dirty="0"/>
                  <a:t>Обход в ширину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88757" y="1597891"/>
                <a:ext cx="5122142" cy="4839854"/>
              </a:xfrm>
              <a:blipFill rotWithShape="0">
                <a:blip r:embed="rId4"/>
                <a:stretch>
                  <a:fillRect l="-1902" t="-1134" r="-1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611418" y="147004"/>
            <a:ext cx="521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Ульянцев В.И. Генерация конечных автоматов с использованием программных средств решения задач </a:t>
            </a:r>
            <a:r>
              <a:rPr lang="en-US" sz="1400" dirty="0">
                <a:solidFill>
                  <a:schemeClr val="bg1"/>
                </a:solidFill>
              </a:rPr>
              <a:t>SAT </a:t>
            </a:r>
            <a:r>
              <a:rPr lang="ru-RU" sz="1400" dirty="0">
                <a:solidFill>
                  <a:schemeClr val="bg1"/>
                </a:solidFill>
              </a:rPr>
              <a:t>и </a:t>
            </a:r>
            <a:r>
              <a:rPr lang="en-US" sz="1400" dirty="0">
                <a:solidFill>
                  <a:schemeClr val="bg1"/>
                </a:solidFill>
              </a:rPr>
              <a:t>CSP</a:t>
            </a:r>
          </a:p>
        </p:txBody>
      </p:sp>
    </p:spTree>
    <p:extLst>
      <p:ext uri="{BB962C8B-B14F-4D97-AF65-F5344CB8AC3E}">
        <p14:creationId xmlns:p14="http://schemas.microsoft.com/office/powerpoint/2010/main" val="3201511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bfs.eps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5764881" y="2421081"/>
            <a:ext cx="3065081" cy="3193474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831273"/>
            <a:ext cx="8229600" cy="689519"/>
          </a:xfrm>
        </p:spPr>
        <p:txBody>
          <a:bodyPr>
            <a:normAutofit/>
          </a:bodyPr>
          <a:lstStyle/>
          <a:p>
            <a:r>
              <a:rPr lang="ru-RU" dirty="0"/>
              <a:t>Дополнительные переменные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88758" y="1597891"/>
                <a:ext cx="6193930" cy="4839854"/>
              </a:xfrm>
            </p:spPr>
            <p:txBody>
              <a:bodyPr/>
              <a:lstStyle/>
              <a:p>
                <a:pPr lvl="0">
                  <a:buFont typeface="Calibri" panose="020F0502020204030204" pitchFamily="34" charset="0"/>
                  <a:buChar char="−"/>
                </a:pPr>
                <a:r>
                  <a:rPr lang="ru-RU" b="1" dirty="0"/>
                  <a:t>Переменные наличия перехода.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ru-RU" b="0" i="1" dirty="0" smtClean="0">
                        <a:latin typeface="Cambria Math"/>
                      </a:rPr>
                      <m:t>=1⇔</m:t>
                    </m:r>
                  </m:oMath>
                </a14:m>
                <a:r>
                  <a:rPr lang="ru-RU" dirty="0"/>
                  <a:t> в автомате существует хотя бы один переход из состояния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dirty="0"/>
                  <a:t> в состояние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lvl="0">
                  <a:buFont typeface="Calibri" panose="020F0502020204030204" pitchFamily="34" charset="0"/>
                  <a:buChar char="−"/>
                </a:pPr>
                <a:r>
                  <a:rPr lang="ru-RU" b="1" dirty="0"/>
                  <a:t>Переменные предка в обходе.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ru-RU" i="1" dirty="0">
                        <a:latin typeface="Cambria Math"/>
                      </a:rPr>
                      <m:t>⇔</m:t>
                    </m:r>
                  </m:oMath>
                </a14:m>
                <a:r>
                  <a:rPr lang="ru-RU" dirty="0"/>
                  <a:t> при обходе ДКА в ширину вершина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dirty="0"/>
                  <a:t> была добавлена в очередь при просмотре исходящих ребер из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0">
                  <a:buFont typeface="Calibri" panose="020F0502020204030204" pitchFamily="34" charset="0"/>
                  <a:buChar char="−"/>
                </a:pPr>
                <a:r>
                  <a:rPr lang="ru-RU" b="1" dirty="0"/>
                  <a:t>Переменные наименьшего символа.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ru-RU" i="1" dirty="0">
                        <a:latin typeface="Cambria Math"/>
                      </a:rPr>
                      <m:t>⇔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ru-RU" dirty="0"/>
                  <a:t> является лексикографически наименьшим символом, который встретился на данных переходах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box>
                      <m:box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box>
                          <m:box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groupChr>
                              <m:groupChrPr>
                                <m:chr m:val="→"/>
                                <m:pos m:val="top"/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groupChr>
                          </m:e>
                        </m:box>
                      </m:e>
                    </m:box>
                    <m:r>
                      <a:rPr lang="ru-RU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88758" y="1597891"/>
                <a:ext cx="6193930" cy="4839854"/>
              </a:xfrm>
              <a:blipFill rotWithShape="1">
                <a:blip r:embed="rId4"/>
                <a:stretch>
                  <a:fillRect l="-1476" t="-1134" r="-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611418" y="147004"/>
            <a:ext cx="521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Ульянцев В.И. Генерация конечных автоматов с использованием программных средств решения задач </a:t>
            </a:r>
            <a:r>
              <a:rPr lang="en-US" sz="1400" dirty="0">
                <a:solidFill>
                  <a:schemeClr val="bg1"/>
                </a:solidFill>
              </a:rPr>
              <a:t>SAT </a:t>
            </a:r>
            <a:r>
              <a:rPr lang="ru-RU" sz="1400" dirty="0">
                <a:solidFill>
                  <a:schemeClr val="bg1"/>
                </a:solidFill>
              </a:rPr>
              <a:t>и </a:t>
            </a:r>
            <a:r>
              <a:rPr lang="en-US" sz="1400" dirty="0">
                <a:solidFill>
                  <a:schemeClr val="bg1"/>
                </a:solidFill>
              </a:rPr>
              <a:t>CSP</a:t>
            </a:r>
          </a:p>
        </p:txBody>
      </p:sp>
    </p:spTree>
    <p:extLst>
      <p:ext uri="{BB962C8B-B14F-4D97-AF65-F5344CB8AC3E}">
        <p14:creationId xmlns:p14="http://schemas.microsoft.com/office/powerpoint/2010/main" val="3632623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831273"/>
            <a:ext cx="8229600" cy="689519"/>
          </a:xfrm>
        </p:spPr>
        <p:txBody>
          <a:bodyPr>
            <a:normAutofit/>
          </a:bodyPr>
          <a:lstStyle/>
          <a:p>
            <a:r>
              <a:rPr lang="ru-RU" dirty="0"/>
              <a:t>Дополнительные предикаты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88756" y="1520792"/>
                <a:ext cx="8855243" cy="4916953"/>
              </a:xfrm>
            </p:spPr>
            <p:txBody>
              <a:bodyPr/>
              <a:lstStyle/>
              <a:p>
                <a:pPr indent="0" algn="just">
                  <a:lnSpc>
                    <a:spcPct val="15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  <a:ea typeface="Times New Roman"/>
                            </a:rPr>
                          </m:ctrlPr>
                        </m:sSubPr>
                        <m:e>
                          <m:r>
                            <a:rPr lang="en-US" b="1" i="1">
                              <a:effectLst/>
                              <a:latin typeface="Cambria Math"/>
                              <a:ea typeface="Times New Roman"/>
                            </a:rPr>
                            <m:t>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effectLst/>
                              <a:latin typeface="Cambria Math"/>
                              <a:ea typeface="Times New Roman"/>
                            </a:rPr>
                            <m:t>SB</m:t>
                          </m:r>
                        </m:sub>
                      </m:sSub>
                      <m:r>
                        <a:rPr lang="ru-RU" i="1">
                          <a:effectLst/>
                          <a:latin typeface="Cambria Math"/>
                          <a:ea typeface="Times New Roman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  <a:ea typeface="Times New Roman"/>
                            </a:rPr>
                          </m:ctrlPr>
                        </m:sSubPr>
                        <m:e>
                          <m:r>
                            <a:rPr lang="en-US" b="1" i="1">
                              <a:effectLst/>
                              <a:latin typeface="Cambria Math"/>
                              <a:ea typeface="Times New Roman"/>
                            </a:rPr>
                            <m:t>𝓕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/>
                              <a:ea typeface="Times New Roman"/>
                            </a:rPr>
                            <m:t>𝑡</m:t>
                          </m:r>
                        </m:sub>
                      </m:sSub>
                      <m:r>
                        <a:rPr lang="ru-RU" i="1">
                          <a:effectLst/>
                          <a:latin typeface="Cambria Math"/>
                          <a:ea typeface="Times New Roman"/>
                        </a:rPr>
                        <m:t>∧</m:t>
                      </m:r>
                      <m:sSub>
                        <m:sSub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  <a:ea typeface="Times New Roman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effectLst/>
                                  <a:latin typeface="Cambria Math"/>
                                  <a:ea typeface="Times New Roman"/>
                                </a:rPr>
                                <m:t>𝓕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/>
                                  <a:ea typeface="Times New Roman"/>
                                </a:rPr>
                                <m:t>𝑝</m:t>
                              </m:r>
                            </m:sub>
                          </m:sSub>
                          <m:r>
                            <a:rPr lang="ru-RU" i="1">
                              <a:effectLst/>
                              <a:latin typeface="Cambria Math"/>
                              <a:ea typeface="Times New Roman"/>
                            </a:rPr>
                            <m:t>∧</m:t>
                          </m:r>
                          <m:r>
                            <a:rPr lang="en-US" b="1" i="1">
                              <a:effectLst/>
                              <a:latin typeface="Cambria Math"/>
                              <a:ea typeface="Times New Roman"/>
                            </a:rPr>
                            <m:t>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effectLst/>
                              <a:latin typeface="Cambria Math"/>
                              <a:ea typeface="Times New Roman"/>
                            </a:rPr>
                            <m:t>ALO</m:t>
                          </m:r>
                          <m:d>
                            <m:d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/>
                                  <a:ea typeface="Times New Roman"/>
                                </a:rPr>
                                <m:t>𝑝</m:t>
                              </m:r>
                            </m:e>
                          </m:d>
                        </m:sub>
                      </m:sSub>
                      <m:r>
                        <a:rPr lang="ru-RU" i="1">
                          <a:effectLst/>
                          <a:latin typeface="Cambria Math"/>
                          <a:ea typeface="Times New Roman"/>
                        </a:rPr>
                        <m:t>∧</m:t>
                      </m:r>
                      <m:sSub>
                        <m:sSub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  <a:ea typeface="Times New Roman"/>
                            </a:rPr>
                          </m:ctrlPr>
                        </m:sSubPr>
                        <m:e>
                          <m:r>
                            <a:rPr lang="en-US" b="1" i="1">
                              <a:effectLst/>
                              <a:latin typeface="Cambria Math"/>
                              <a:ea typeface="Times New Roman"/>
                            </a:rPr>
                            <m:t>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effectLst/>
                              <a:latin typeface="Cambria Math"/>
                              <a:ea typeface="Times New Roman"/>
                            </a:rPr>
                            <m:t>BFS</m:t>
                          </m:r>
                          <m:d>
                            <m:d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/>
                                  <a:ea typeface="Times New Roman"/>
                                </a:rPr>
                                <m:t>𝑝</m:t>
                              </m:r>
                            </m:e>
                          </m:d>
                        </m:sub>
                      </m:sSub>
                      <m:r>
                        <a:rPr lang="ru-RU" i="1">
                          <a:effectLst/>
                          <a:latin typeface="Cambria Math"/>
                          <a:ea typeface="Times New Roman"/>
                        </a:rPr>
                        <m:t>∧</m:t>
                      </m:r>
                      <m:sSub>
                        <m:sSub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  <a:ea typeface="Times New Roman"/>
                            </a:rPr>
                          </m:ctrlPr>
                        </m:sSubPr>
                        <m:e>
                          <m:r>
                            <a:rPr lang="en-US" b="1" i="1">
                              <a:effectLst/>
                              <a:latin typeface="Cambria Math"/>
                              <a:ea typeface="Times New Roman"/>
                            </a:rPr>
                            <m:t>𝓕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/>
                              <a:ea typeface="Times New Roman"/>
                            </a:rPr>
                            <m:t>𝑚</m:t>
                          </m:r>
                        </m:sub>
                      </m:sSub>
                      <m:r>
                        <a:rPr lang="ru-RU" i="1">
                          <a:effectLst/>
                          <a:latin typeface="Cambria Math"/>
                          <a:ea typeface="Times New Roman"/>
                        </a:rPr>
                        <m:t>∧</m:t>
                      </m:r>
                      <m:sSub>
                        <m:sSub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  <a:ea typeface="Times New Roman"/>
                            </a:rPr>
                          </m:ctrlPr>
                        </m:sSubPr>
                        <m:e>
                          <m:r>
                            <a:rPr lang="en-US" b="1" i="1">
                              <a:effectLst/>
                              <a:latin typeface="Cambria Math"/>
                              <a:ea typeface="Times New Roman"/>
                            </a:rPr>
                            <m:t>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effectLst/>
                              <a:latin typeface="Cambria Math"/>
                              <a:ea typeface="Times New Roman"/>
                            </a:rPr>
                            <m:t>BFS</m:t>
                          </m:r>
                          <m:d>
                            <m:d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Times New Roman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/>
                                  <a:ea typeface="Times New Roman"/>
                                </a:rPr>
                                <m:t>𝑚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ru-RU" i="1" dirty="0">
                  <a:effectLst/>
                  <a:latin typeface="Cambria Math"/>
                  <a:ea typeface="Times New Roman"/>
                </a:endParaRPr>
              </a:p>
              <a:p>
                <a:pPr marL="1588" indent="0" algn="just"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/>
                          </a:rPr>
                        </m:ctrlPr>
                      </m:sSubPr>
                      <m:e>
                        <m:r>
                          <a:rPr lang="en-US" b="1" i="1">
                            <a:effectLst/>
                            <a:latin typeface="Cambria Math"/>
                            <a:ea typeface="Times New Roman"/>
                          </a:rPr>
                          <m:t>𝓕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/>
                            <a:ea typeface="Times New Roman"/>
                          </a:rPr>
                          <m:t>𝑡</m:t>
                        </m:r>
                      </m:sub>
                    </m:sSub>
                    <m:r>
                      <a:rPr lang="ru-RU" i="1">
                        <a:effectLst/>
                        <a:latin typeface="Cambria Math"/>
                        <a:ea typeface="Times New Roman"/>
                      </a:rPr>
                      <m:t>=</m:t>
                    </m:r>
                    <m:nary>
                      <m:naryPr>
                        <m:chr m:val="⋀"/>
                        <m:limLoc m:val="undOvr"/>
                        <m:supHide m:val="on"/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/>
                          </a:rPr>
                        </m:ctrlPr>
                      </m:naryPr>
                      <m:sub>
                        <m:r>
                          <a:rPr lang="ru-RU" i="1">
                            <a:effectLst/>
                            <a:latin typeface="Cambria Math"/>
                            <a:ea typeface="Times New Roman"/>
                          </a:rPr>
                          <m:t>1≤</m:t>
                        </m:r>
                        <m:r>
                          <a:rPr lang="en-US" i="1">
                            <a:effectLst/>
                            <a:latin typeface="Cambria Math"/>
                            <a:ea typeface="Times New Roman"/>
                          </a:rPr>
                          <m:t>𝑖</m:t>
                        </m:r>
                        <m:r>
                          <a:rPr lang="ru-RU" i="1">
                            <a:effectLst/>
                            <a:latin typeface="Cambria Math"/>
                            <a:ea typeface="Times New Roman"/>
                          </a:rPr>
                          <m:t>&lt;</m:t>
                        </m:r>
                        <m:r>
                          <a:rPr lang="en-US" i="1">
                            <a:effectLst/>
                            <a:latin typeface="Cambria Math"/>
                            <a:ea typeface="Times New Roman"/>
                          </a:rPr>
                          <m:t>𝑗</m:t>
                        </m:r>
                        <m:r>
                          <a:rPr lang="ru-RU" i="1">
                            <a:effectLst/>
                            <a:latin typeface="Cambria Math"/>
                            <a:ea typeface="Times New Roman"/>
                          </a:rPr>
                          <m:t>≤</m:t>
                        </m:r>
                        <m:r>
                          <a:rPr lang="en-US" i="1">
                            <a:effectLst/>
                            <a:latin typeface="Cambria Math"/>
                            <a:ea typeface="Times New Roman"/>
                          </a:rPr>
                          <m:t>𝐶</m:t>
                        </m:r>
                      </m:sub>
                      <m:sup/>
                      <m:e>
                        <m:d>
                          <m:dPr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Times New Roman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𝑖</m:t>
                                </m:r>
                                <m:r>
                                  <a:rPr lang="ru-RU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,</m:t>
                                </m:r>
                                <m:r>
                                  <a:rPr lang="en-US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ru-RU" i="1">
                                <a:effectLst/>
                                <a:latin typeface="Cambria Math"/>
                                <a:ea typeface="Times New Roman"/>
                              </a:rPr>
                              <m:t>⇔</m:t>
                            </m:r>
                            <m:nary>
                              <m:naryPr>
                                <m:chr m:val="⋁"/>
                                <m:limLoc m:val="undOvr"/>
                                <m:supHide m:val="on"/>
                                <m:ctrlP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𝑙</m:t>
                                </m:r>
                                <m:r>
                                  <a:rPr lang="ru-RU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effectLst/>
                                    <a:latin typeface="Cambria Math"/>
                                    <a:ea typeface="Times New Roman"/>
                                  </a:rPr>
                                  <m:t>Σ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𝑙</m:t>
                                    </m:r>
                                    <m:r>
                                      <a:rPr lang="ru-RU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𝑖</m:t>
                                    </m:r>
                                    <m:r>
                                      <a:rPr lang="ru-RU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</m:nary>
                  </m:oMath>
                </a14:m>
                <a:r>
                  <a:rPr lang="ru-RU" dirty="0">
                    <a:effectLst/>
                    <a:latin typeface="Times New Roman"/>
                    <a:ea typeface="Times New Roman"/>
                  </a:rPr>
                  <a:t>;</a:t>
                </a:r>
              </a:p>
              <a:p>
                <a:pPr marL="1588" indent="0" algn="just"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/>
                          </a:rPr>
                        </m:ctrlPr>
                      </m:sSubPr>
                      <m:e>
                        <m:r>
                          <a:rPr lang="en-US" b="1" i="1">
                            <a:effectLst/>
                            <a:latin typeface="Cambria Math"/>
                            <a:ea typeface="Times New Roman"/>
                          </a:rPr>
                          <m:t>𝓕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/>
                            <a:ea typeface="Times New Roman"/>
                          </a:rPr>
                          <m:t>𝑝</m:t>
                        </m:r>
                      </m:sub>
                    </m:sSub>
                    <m:r>
                      <a:rPr lang="ru-RU" i="1">
                        <a:effectLst/>
                        <a:latin typeface="Cambria Math"/>
                        <a:ea typeface="Times New Roman"/>
                      </a:rPr>
                      <m:t>=</m:t>
                    </m:r>
                    <m:nary>
                      <m:naryPr>
                        <m:chr m:val="⋀"/>
                        <m:limLoc m:val="undOvr"/>
                        <m:supHide m:val="on"/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/>
                          </a:rPr>
                        </m:ctrlPr>
                      </m:naryPr>
                      <m:sub>
                        <m:r>
                          <a:rPr lang="ru-RU" i="1">
                            <a:effectLst/>
                            <a:latin typeface="Cambria Math"/>
                            <a:ea typeface="Times New Roman"/>
                          </a:rPr>
                          <m:t>1≤</m:t>
                        </m:r>
                        <m:r>
                          <a:rPr lang="en-US" i="1">
                            <a:effectLst/>
                            <a:latin typeface="Cambria Math"/>
                            <a:ea typeface="Times New Roman"/>
                          </a:rPr>
                          <m:t>𝑖</m:t>
                        </m:r>
                        <m:r>
                          <a:rPr lang="ru-RU" i="1">
                            <a:effectLst/>
                            <a:latin typeface="Cambria Math"/>
                            <a:ea typeface="Times New Roman"/>
                          </a:rPr>
                          <m:t>&lt;</m:t>
                        </m:r>
                        <m:r>
                          <a:rPr lang="en-US" i="1">
                            <a:effectLst/>
                            <a:latin typeface="Cambria Math"/>
                            <a:ea typeface="Times New Roman"/>
                          </a:rPr>
                          <m:t>𝑗</m:t>
                        </m:r>
                        <m:r>
                          <a:rPr lang="ru-RU" i="1">
                            <a:effectLst/>
                            <a:latin typeface="Cambria Math"/>
                            <a:ea typeface="Times New Roman"/>
                          </a:rPr>
                          <m:t>≤</m:t>
                        </m:r>
                        <m:r>
                          <a:rPr lang="en-US" i="1">
                            <a:effectLst/>
                            <a:latin typeface="Cambria Math"/>
                            <a:ea typeface="Times New Roman"/>
                          </a:rPr>
                          <m:t>𝐶</m:t>
                        </m:r>
                      </m:sub>
                      <m:sup/>
                      <m:e>
                        <m:d>
                          <m:dPr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Times New Roman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𝑗</m:t>
                                </m:r>
                                <m:r>
                                  <a:rPr lang="ru-RU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,</m:t>
                                </m:r>
                                <m:r>
                                  <a:rPr lang="en-US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ru-RU" i="1">
                                <a:effectLst/>
                                <a:latin typeface="Cambria Math"/>
                                <a:ea typeface="Times New Roman"/>
                              </a:rPr>
                              <m:t>⇔</m:t>
                            </m:r>
                            <m:sSub>
                              <m:sSubPr>
                                <m:ctrlP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𝑖</m:t>
                                </m:r>
                                <m:r>
                                  <a:rPr lang="ru-RU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,</m:t>
                                </m:r>
                                <m:r>
                                  <a:rPr lang="en-US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ru-RU" i="1">
                                <a:effectLst/>
                                <a:latin typeface="Cambria Math"/>
                                <a:ea typeface="Times New Roman"/>
                              </a:rPr>
                              <m:t>∧</m:t>
                            </m:r>
                            <m:nary>
                              <m:naryPr>
                                <m:chr m:val="⋀"/>
                                <m:limLoc m:val="undOvr"/>
                                <m:supHide m:val="on"/>
                                <m:ctrlP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</a:rPr>
                                </m:ctrlPr>
                              </m:naryPr>
                              <m:sub>
                                <m:r>
                                  <a:rPr lang="ru-RU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1≤</m:t>
                                </m:r>
                                <m:r>
                                  <a:rPr lang="en-US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𝑘</m:t>
                                </m:r>
                                <m:r>
                                  <a:rPr lang="ru-RU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&lt;</m:t>
                                </m:r>
                                <m:r>
                                  <a:rPr lang="en-US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r>
                                  <a:rPr lang="ru-RU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¬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𝑘</m:t>
                                    </m:r>
                                    <m:r>
                                      <a:rPr lang="ru-RU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</m:nary>
                  </m:oMath>
                </a14:m>
                <a:r>
                  <a:rPr lang="ru-RU" dirty="0">
                    <a:effectLst/>
                    <a:latin typeface="Times New Roman"/>
                    <a:ea typeface="Times New Roman"/>
                  </a:rPr>
                  <a:t>;</a:t>
                </a:r>
              </a:p>
              <a:p>
                <a:pPr marL="1588" indent="0" algn="just"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/>
                          </a:rPr>
                        </m:ctrlPr>
                      </m:sSubPr>
                      <m:e>
                        <m:r>
                          <a:rPr lang="en-US" b="1" i="1">
                            <a:effectLst/>
                            <a:latin typeface="Cambria Math"/>
                            <a:ea typeface="Times New Roman"/>
                          </a:rPr>
                          <m:t>𝓕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/>
                            <a:ea typeface="Times New Roman"/>
                          </a:rPr>
                          <m:t>ALO</m:t>
                        </m:r>
                        <m:r>
                          <a:rPr lang="ru-RU" i="1">
                            <a:effectLst/>
                            <a:latin typeface="Cambria Math"/>
                            <a:ea typeface="Times New Roman"/>
                          </a:rPr>
                          <m:t>(</m:t>
                        </m:r>
                        <m:r>
                          <a:rPr lang="en-US" i="1">
                            <a:effectLst/>
                            <a:latin typeface="Cambria Math"/>
                            <a:ea typeface="Times New Roman"/>
                          </a:rPr>
                          <m:t>𝑝</m:t>
                        </m:r>
                        <m:r>
                          <a:rPr lang="ru-RU" i="1">
                            <a:effectLst/>
                            <a:latin typeface="Cambria Math"/>
                            <a:ea typeface="Times New Roman"/>
                          </a:rPr>
                          <m:t>)</m:t>
                        </m:r>
                      </m:sub>
                    </m:sSub>
                    <m:r>
                      <a:rPr lang="ru-RU" i="1">
                        <a:effectLst/>
                        <a:latin typeface="Cambria Math"/>
                        <a:ea typeface="Times New Roman"/>
                      </a:rPr>
                      <m:t>=</m:t>
                    </m:r>
                    <m:nary>
                      <m:naryPr>
                        <m:chr m:val="⋀"/>
                        <m:limLoc m:val="undOvr"/>
                        <m:supHide m:val="on"/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/>
                          </a:rPr>
                        </m:ctrlPr>
                      </m:naryPr>
                      <m:sub>
                        <m:r>
                          <a:rPr lang="ru-RU" i="1">
                            <a:effectLst/>
                            <a:latin typeface="Cambria Math"/>
                            <a:ea typeface="Times New Roman"/>
                          </a:rPr>
                          <m:t>1&lt;</m:t>
                        </m:r>
                        <m:r>
                          <a:rPr lang="en-US" i="1">
                            <a:effectLst/>
                            <a:latin typeface="Cambria Math"/>
                            <a:ea typeface="Times New Roman"/>
                          </a:rPr>
                          <m:t>𝑗</m:t>
                        </m:r>
                        <m:r>
                          <a:rPr lang="ru-RU" i="1">
                            <a:effectLst/>
                            <a:latin typeface="Cambria Math"/>
                            <a:ea typeface="Times New Roman"/>
                          </a:rPr>
                          <m:t>≤</m:t>
                        </m:r>
                        <m:r>
                          <a:rPr lang="en-US" i="1">
                            <a:effectLst/>
                            <a:latin typeface="Cambria Math"/>
                            <a:ea typeface="Times New Roman"/>
                          </a:rPr>
                          <m:t>𝐶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/>
                            <a:ea typeface="Times New Roman"/>
                          </a:rPr>
                          <m:t>ALO</m:t>
                        </m:r>
                        <m:d>
                          <m:dPr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Times New Roman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</a:rPr>
                                </m:ctrlPr>
                              </m:sSubSupPr>
                              <m:e>
                                <m:r>
                                  <a:rPr lang="ru-RU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{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𝑗</m:t>
                                    </m:r>
                                    <m:r>
                                      <a:rPr lang="ru-RU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ru-RU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}</m:t>
                                </m:r>
                              </m:e>
                              <m:sub>
                                <m:r>
                                  <a:rPr lang="en-US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𝑖</m:t>
                                </m:r>
                                <m:r>
                                  <a:rPr lang="ru-RU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𝑗</m:t>
                                </m:r>
                                <m:r>
                                  <a:rPr lang="ru-RU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−1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r>
                  <a:rPr lang="ru-RU" dirty="0">
                    <a:effectLst/>
                    <a:latin typeface="Times New Roman"/>
                    <a:ea typeface="Times New Roman"/>
                  </a:rPr>
                  <a:t>;</a:t>
                </a:r>
              </a:p>
              <a:p>
                <a:pPr marL="1588" indent="0" algn="just"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/>
                          </a:rPr>
                        </m:ctrlPr>
                      </m:sSubPr>
                      <m:e>
                        <m:r>
                          <a:rPr lang="en-US" b="1" i="1">
                            <a:effectLst/>
                            <a:latin typeface="Cambria Math"/>
                            <a:ea typeface="Times New Roman"/>
                          </a:rPr>
                          <m:t>𝓕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/>
                            <a:ea typeface="Times New Roman"/>
                          </a:rPr>
                          <m:t>BFS</m:t>
                        </m:r>
                        <m:r>
                          <a:rPr lang="ru-RU">
                            <a:effectLst/>
                            <a:latin typeface="Cambria Math"/>
                            <a:ea typeface="Times New Roman"/>
                          </a:rPr>
                          <m:t>(</m:t>
                        </m:r>
                        <m:r>
                          <a:rPr lang="en-US" i="1">
                            <a:effectLst/>
                            <a:latin typeface="Cambria Math"/>
                            <a:ea typeface="Times New Roman"/>
                          </a:rPr>
                          <m:t>𝑝</m:t>
                        </m:r>
                        <m:r>
                          <a:rPr lang="ru-RU">
                            <a:effectLst/>
                            <a:latin typeface="Cambria Math"/>
                            <a:ea typeface="Times New Roman"/>
                          </a:rPr>
                          <m:t>)</m:t>
                        </m:r>
                      </m:sub>
                    </m:sSub>
                    <m:r>
                      <a:rPr lang="ru-RU" i="1">
                        <a:effectLst/>
                        <a:latin typeface="Cambria Math"/>
                        <a:ea typeface="Times New Roman"/>
                      </a:rPr>
                      <m:t>=</m:t>
                    </m:r>
                    <m:nary>
                      <m:naryPr>
                        <m:chr m:val="⋀"/>
                        <m:limLoc m:val="undOvr"/>
                        <m:supHide m:val="on"/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/>
                          </a:rPr>
                        </m:ctrlPr>
                      </m:naryPr>
                      <m:sub>
                        <m:r>
                          <a:rPr lang="ru-RU" i="1">
                            <a:effectLst/>
                            <a:latin typeface="Cambria Math"/>
                            <a:ea typeface="Times New Roman"/>
                          </a:rPr>
                          <m:t>1≤ </m:t>
                        </m:r>
                        <m:r>
                          <a:rPr lang="ru-RU" i="1">
                            <a:effectLst/>
                            <a:latin typeface="Cambria Math"/>
                            <a:ea typeface="Times New Roman"/>
                          </a:rPr>
                          <m:t>𝑘</m:t>
                        </m:r>
                        <m:r>
                          <a:rPr lang="ru-RU" i="1">
                            <a:effectLst/>
                            <a:latin typeface="Cambria Math"/>
                            <a:ea typeface="Times New Roman"/>
                          </a:rPr>
                          <m:t> &lt; </m:t>
                        </m:r>
                        <m:r>
                          <a:rPr lang="ru-RU" i="1">
                            <a:effectLst/>
                            <a:latin typeface="Cambria Math"/>
                            <a:ea typeface="Times New Roman"/>
                          </a:rPr>
                          <m:t>𝑖</m:t>
                        </m:r>
                        <m:r>
                          <a:rPr lang="ru-RU" i="1">
                            <a:effectLst/>
                            <a:latin typeface="Cambria Math"/>
                            <a:ea typeface="Times New Roman"/>
                          </a:rPr>
                          <m:t> &lt; </m:t>
                        </m:r>
                        <m:r>
                          <a:rPr lang="ru-RU" i="1">
                            <a:effectLst/>
                            <a:latin typeface="Cambria Math"/>
                            <a:ea typeface="Times New Roman"/>
                          </a:rPr>
                          <m:t>𝑗</m:t>
                        </m:r>
                        <m:r>
                          <a:rPr lang="ru-RU" i="1">
                            <a:effectLst/>
                            <a:latin typeface="Cambria Math"/>
                            <a:ea typeface="Times New Roman"/>
                          </a:rPr>
                          <m:t> &lt; </m:t>
                        </m:r>
                        <m:r>
                          <a:rPr lang="ru-RU" i="1">
                            <a:effectLst/>
                            <a:latin typeface="Cambria Math"/>
                            <a:ea typeface="Times New Roman"/>
                          </a:rPr>
                          <m:t>𝐶</m:t>
                        </m:r>
                      </m:sub>
                      <m:sup/>
                      <m:e>
                        <m:d>
                          <m:dPr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Times New Roman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ru-RU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𝑗</m:t>
                                </m:r>
                                <m:r>
                                  <a:rPr lang="ru-RU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,</m:t>
                                </m:r>
                                <m:r>
                                  <a:rPr lang="ru-RU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ru-RU" i="1">
                                <a:effectLst/>
                                <a:latin typeface="Cambria Math"/>
                                <a:ea typeface="Times New Roman"/>
                              </a:rPr>
                              <m:t>⇒¬</m:t>
                            </m:r>
                            <m:sSub>
                              <m:sSubPr>
                                <m:ctrlP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ru-RU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𝑗</m:t>
                                </m:r>
                                <m:r>
                                  <a:rPr lang="ru-RU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+1,</m:t>
                                </m:r>
                                <m:r>
                                  <a:rPr lang="ru-RU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ru-RU" dirty="0">
                    <a:effectLst/>
                    <a:latin typeface="Times New Roman"/>
                    <a:ea typeface="Times New Roman"/>
                  </a:rPr>
                  <a:t>;</a:t>
                </a:r>
              </a:p>
              <a:p>
                <a:pPr marL="1588" indent="0" algn="just"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/>
                          </a:rPr>
                        </m:ctrlPr>
                      </m:sSubPr>
                      <m:e>
                        <m:r>
                          <a:rPr lang="en-US" b="1" i="1">
                            <a:effectLst/>
                            <a:latin typeface="Cambria Math"/>
                            <a:ea typeface="Times New Roman"/>
                          </a:rPr>
                          <m:t>𝓕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/>
                            <a:ea typeface="Times New Roman"/>
                          </a:rPr>
                          <m:t>𝑚</m:t>
                        </m:r>
                      </m:sub>
                    </m:sSub>
                    <m:r>
                      <a:rPr lang="ru-RU" i="1">
                        <a:effectLst/>
                        <a:latin typeface="Cambria Math"/>
                        <a:ea typeface="Times New Roman"/>
                      </a:rPr>
                      <m:t>=</m:t>
                    </m:r>
                    <m:nary>
                      <m:naryPr>
                        <m:chr m:val="⋀"/>
                        <m:limLoc m:val="undOvr"/>
                        <m:supHide m:val="on"/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/>
                          </a:rPr>
                        </m:ctrlPr>
                      </m:naryPr>
                      <m:sub>
                        <m:r>
                          <a:rPr lang="ru-RU" i="1">
                            <a:effectLst/>
                            <a:latin typeface="Cambria Math"/>
                            <a:ea typeface="Times New Roman"/>
                          </a:rPr>
                          <m:t>1≤</m:t>
                        </m:r>
                        <m:r>
                          <a:rPr lang="en-US" i="1">
                            <a:effectLst/>
                            <a:latin typeface="Cambria Math"/>
                            <a:ea typeface="Times New Roman"/>
                          </a:rPr>
                          <m:t>𝑖</m:t>
                        </m:r>
                        <m:r>
                          <a:rPr lang="ru-RU" i="1">
                            <a:effectLst/>
                            <a:latin typeface="Cambria Math"/>
                            <a:ea typeface="Times New Roman"/>
                          </a:rPr>
                          <m:t>&lt;</m:t>
                        </m:r>
                        <m:r>
                          <a:rPr lang="en-US" i="1">
                            <a:effectLst/>
                            <a:latin typeface="Cambria Math"/>
                            <a:ea typeface="Times New Roman"/>
                          </a:rPr>
                          <m:t>𝑗</m:t>
                        </m:r>
                        <m:r>
                          <a:rPr lang="ru-RU" i="1">
                            <a:effectLst/>
                            <a:latin typeface="Cambria Math"/>
                            <a:ea typeface="Times New Roman"/>
                          </a:rPr>
                          <m:t>≤</m:t>
                        </m:r>
                        <m:r>
                          <a:rPr lang="en-US" i="1">
                            <a:effectLst/>
                            <a:latin typeface="Cambria Math"/>
                            <a:ea typeface="Times New Roman"/>
                          </a:rPr>
                          <m:t>𝐶</m:t>
                        </m:r>
                        <m:r>
                          <a:rPr lang="ru-RU" i="1">
                            <a:effectLst/>
                            <a:latin typeface="Cambria Math"/>
                            <a:ea typeface="Times New Roman"/>
                          </a:rPr>
                          <m:t>, </m:t>
                        </m:r>
                        <m:r>
                          <a:rPr lang="en-US" i="1">
                            <a:effectLst/>
                            <a:latin typeface="Cambria Math"/>
                            <a:ea typeface="Times New Roman"/>
                          </a:rPr>
                          <m:t>𝑙</m:t>
                        </m:r>
                        <m:r>
                          <a:rPr lang="ru-RU" i="1">
                            <a:effectLst/>
                            <a:latin typeface="Cambria Math"/>
                            <a:ea typeface="Times New Roman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/>
                            <a:ea typeface="Times New Roman"/>
                          </a:rPr>
                          <m:t>Σ</m:t>
                        </m:r>
                      </m:sub>
                      <m:sup/>
                      <m:e>
                        <m:d>
                          <m:dPr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Times New Roman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𝑙</m:t>
                                </m:r>
                                <m:r>
                                  <a:rPr lang="ru-RU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,</m:t>
                                </m:r>
                                <m:r>
                                  <a:rPr lang="en-US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𝑖</m:t>
                                </m:r>
                                <m:r>
                                  <a:rPr lang="ru-RU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,</m:t>
                                </m:r>
                                <m:r>
                                  <a:rPr lang="en-US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ru-RU" i="1">
                                <a:effectLst/>
                                <a:latin typeface="Cambria Math"/>
                                <a:ea typeface="Times New Roman"/>
                              </a:rPr>
                              <m:t>⇔</m:t>
                            </m:r>
                            <m:sSub>
                              <m:sSubPr>
                                <m:ctrlP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𝑙</m:t>
                                </m:r>
                                <m:r>
                                  <a:rPr lang="ru-RU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,</m:t>
                                </m:r>
                                <m:r>
                                  <a:rPr lang="en-US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𝑖</m:t>
                                </m:r>
                                <m:r>
                                  <a:rPr lang="ru-RU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,</m:t>
                                </m:r>
                                <m:r>
                                  <a:rPr lang="en-US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ru-RU" i="1">
                                <a:effectLst/>
                                <a:latin typeface="Cambria Math"/>
                                <a:ea typeface="Times New Roman"/>
                              </a:rPr>
                              <m:t>∧</m:t>
                            </m:r>
                            <m:nary>
                              <m:naryPr>
                                <m:chr m:val="⋀"/>
                                <m:limLoc m:val="undOvr"/>
                                <m:supHide m:val="on"/>
                                <m:ctrlP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ru-RU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ru-RU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effectLst/>
                                    <a:latin typeface="Cambria Math"/>
                                    <a:ea typeface="Times New Roman"/>
                                  </a:rPr>
                                  <m:t>Σ</m:t>
                                </m:r>
                                <m:r>
                                  <a:rPr lang="ru-RU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ru-RU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ru-RU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&lt;</m:t>
                                </m:r>
                                <m:r>
                                  <a:rPr lang="en-US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𝑙</m:t>
                                </m:r>
                              </m:sub>
                              <m:sup/>
                              <m:e>
                                <m:r>
                                  <a:rPr lang="ru-RU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¬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𝑦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ru-RU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  <m:t>𝑙</m:t>
                                        </m:r>
                                      </m:e>
                                      <m:sup>
                                        <m:r>
                                          <a:rPr lang="ru-RU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r>
                                      <a:rPr lang="ru-RU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𝑖</m:t>
                                    </m:r>
                                    <m:r>
                                      <a:rPr lang="ru-RU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</m:nary>
                  </m:oMath>
                </a14:m>
                <a:r>
                  <a:rPr lang="ru-RU" dirty="0">
                    <a:effectLst/>
                    <a:latin typeface="Times New Roman"/>
                    <a:ea typeface="Times New Roman"/>
                  </a:rPr>
                  <a:t>;</a:t>
                </a:r>
              </a:p>
              <a:p>
                <a:pPr marL="1588" indent="0" algn="just"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𝓕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BFS</m:t>
                        </m:r>
                        <m:r>
                          <a:rPr lang="ru-RU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(</m:t>
                        </m:r>
                        <m:r>
                          <a:rPr lang="en-US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𝑚</m:t>
                        </m:r>
                        <m:r>
                          <a:rPr lang="ru-RU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)</m:t>
                        </m:r>
                      </m:sub>
                    </m:sSub>
                    <m:r>
                      <a:rPr lang="ru-RU" i="1">
                        <a:effectLst/>
                        <a:latin typeface="Cambria Math"/>
                        <a:ea typeface="Times New Roman"/>
                        <a:cs typeface="Times New Roman"/>
                      </a:rPr>
                      <m:t>=</m:t>
                    </m:r>
                    <m:nary>
                      <m:naryPr>
                        <m:chr m:val="⋀"/>
                        <m:limLoc m:val="undOvr"/>
                        <m:supHide m:val="on"/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1≤ </m:t>
                        </m:r>
                        <m:r>
                          <a:rPr lang="ru-RU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𝑖</m:t>
                        </m:r>
                        <m:r>
                          <a:rPr lang="ru-RU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 &lt; </m:t>
                        </m:r>
                        <m:r>
                          <a:rPr lang="ru-RU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𝑗</m:t>
                        </m:r>
                        <m:r>
                          <a:rPr lang="ru-RU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&lt; </m:t>
                        </m:r>
                        <m:r>
                          <a:rPr lang="ru-RU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 </m:t>
                        </m:r>
                        <m:nary>
                          <m:naryPr>
                            <m:chr m:val="⋀"/>
                            <m:limLoc m:val="undOvr"/>
                            <m:supHide m:val="on"/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ru-RU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𝑙</m:t>
                                </m:r>
                                <m:r>
                                  <a:rPr lang="ru-RU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,</m:t>
                                </m:r>
                                <m:r>
                                  <a:rPr lang="en-US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ru-RU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ru-RU" i="1"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Σ</m:t>
                            </m:r>
                            <m:r>
                              <a:rPr lang="ru-RU" i="1"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ru-RU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ru-RU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ru-RU" i="1"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&lt;</m:t>
                            </m:r>
                            <m:r>
                              <a:rPr lang="en-US" i="1"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𝑙</m:t>
                            </m:r>
                          </m:sub>
                          <m:sup/>
                          <m:e>
                            <m:r>
                              <a:rPr lang="ru-RU" i="1"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ru-RU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ru-RU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𝑗</m:t>
                                </m:r>
                                <m:r>
                                  <a:rPr lang="ru-RU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,</m:t>
                                </m:r>
                                <m:r>
                                  <a:rPr lang="ru-RU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ru-RU" i="1"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∧</m:t>
                            </m:r>
                            <m:sSub>
                              <m:sSubPr>
                                <m:ctrlPr>
                                  <a:rPr lang="ru-RU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ru-RU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𝑗</m:t>
                                </m:r>
                                <m:r>
                                  <a:rPr lang="ru-RU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+1,</m:t>
                                </m:r>
                                <m:r>
                                  <a:rPr lang="ru-RU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ru-RU" i="1"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∧</m:t>
                            </m:r>
                            <m:sSub>
                              <m:sSubPr>
                                <m:ctrlPr>
                                  <a:rPr lang="ru-RU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ru-RU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𝑙</m:t>
                                </m:r>
                                <m:r>
                                  <a:rPr lang="ru-RU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,</m:t>
                                </m:r>
                                <m:r>
                                  <a:rPr lang="ru-RU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𝑖</m:t>
                                </m:r>
                                <m:r>
                                  <a:rPr lang="ru-RU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,</m:t>
                                </m:r>
                                <m:r>
                                  <a:rPr lang="ru-RU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ru-RU" i="1"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⇒¬</m:t>
                            </m:r>
                            <m:sSub>
                              <m:sSubPr>
                                <m:ctrlPr>
                                  <a:rPr lang="ru-RU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𝑚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effectLst/>
                                        <a:latin typeface="Cambria Math"/>
                                        <a:ea typeface="Times New Roman"/>
                                        <a:cs typeface="Times New Roman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ru-RU" i="1">
                                        <a:effectLst/>
                                        <a:latin typeface="Cambria Math"/>
                                        <a:ea typeface="Times New Roman"/>
                                        <a:cs typeface="Times New Roman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ru-RU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,</m:t>
                                </m:r>
                                <m:r>
                                  <a:rPr lang="en-US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𝑖</m:t>
                                </m:r>
                                <m:r>
                                  <a:rPr lang="ru-RU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,</m:t>
                                </m:r>
                                <m:r>
                                  <a:rPr lang="en-US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𝑗</m:t>
                                </m:r>
                                <m:r>
                                  <a:rPr lang="ru-RU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ru-RU" i="1"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ru-RU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88756" y="1520792"/>
                <a:ext cx="8855243" cy="4916953"/>
              </a:xfrm>
              <a:blipFill rotWithShape="1">
                <a:blip r:embed="rId3"/>
                <a:stretch>
                  <a:fillRect l="-138" r="-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611418" y="147004"/>
            <a:ext cx="521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Ульянцев В.И. Генерация конечных автоматов с использованием программных средств решения задач </a:t>
            </a:r>
            <a:r>
              <a:rPr lang="en-US" sz="1400" dirty="0">
                <a:solidFill>
                  <a:schemeClr val="bg1"/>
                </a:solidFill>
              </a:rPr>
              <a:t>SAT </a:t>
            </a:r>
            <a:r>
              <a:rPr lang="ru-RU" sz="1400" dirty="0">
                <a:solidFill>
                  <a:schemeClr val="bg1"/>
                </a:solidFill>
              </a:rPr>
              <a:t>и </a:t>
            </a:r>
            <a:r>
              <a:rPr lang="en-US" sz="1400" dirty="0">
                <a:solidFill>
                  <a:schemeClr val="bg1"/>
                </a:solidFill>
              </a:rPr>
              <a:t>CSP</a:t>
            </a:r>
          </a:p>
        </p:txBody>
      </p:sp>
    </p:spTree>
    <p:extLst>
      <p:ext uri="{BB962C8B-B14F-4D97-AF65-F5344CB8AC3E}">
        <p14:creationId xmlns:p14="http://schemas.microsoft.com/office/powerpoint/2010/main" val="10525437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611418" y="147004"/>
            <a:ext cx="521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Ульянцев В.И. Генерация конечных автоматов с использованием программных средств решения задач </a:t>
            </a:r>
            <a:r>
              <a:rPr lang="en-US" sz="1400" dirty="0">
                <a:solidFill>
                  <a:schemeClr val="bg1"/>
                </a:solidFill>
              </a:rPr>
              <a:t>SAT </a:t>
            </a:r>
            <a:r>
              <a:rPr lang="ru-RU" sz="1400" dirty="0">
                <a:solidFill>
                  <a:schemeClr val="bg1"/>
                </a:solidFill>
              </a:rPr>
              <a:t>и </a:t>
            </a:r>
            <a:r>
              <a:rPr lang="en-US" sz="1400" dirty="0">
                <a:solidFill>
                  <a:schemeClr val="bg1"/>
                </a:solidFill>
              </a:rPr>
              <a:t>CSP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/>
              <p:cNvSpPr/>
              <p:nvPr/>
            </p:nvSpPr>
            <p:spPr>
              <a:xfrm>
                <a:off x="407606" y="1396804"/>
                <a:ext cx="6407624" cy="4973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function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NoisyDFAGeneration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4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/>
              </a:p>
              <a:p>
                <a:r>
                  <a:rPr lang="en-US" sz="24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ru-RU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– непересекающиеся наборы слов</a:t>
                </a:r>
              </a:p>
              <a:p>
                <a:r>
                  <a:rPr lang="ru-RU" sz="2400" dirty="0"/>
                  <a:t>  </a:t>
                </a:r>
                <a14:m>
                  <m:oMath xmlns:m="http://schemas.openxmlformats.org/officeDocument/2006/math">
                    <m:r>
                      <a:rPr lang="ru-RU" sz="24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ru-RU" sz="2400" dirty="0"/>
                  <a:t> – допустимое число ошибочных меток слов</a:t>
                </a:r>
              </a:p>
              <a:p>
                <a:r>
                  <a:rPr lang="ru-RU" sz="2400" dirty="0"/>
                  <a:t>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𝒯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APTA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/>
              </a:p>
              <a:p>
                <a:r>
                  <a:rPr lang="en-US" sz="2400" dirty="0"/>
                  <a:t>  </a:t>
                </a:r>
                <a:r>
                  <a:rPr lang="en-US" sz="2400" b="1" dirty="0"/>
                  <a:t>for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←1..|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𝒯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dirty="0"/>
                  <a:t>do</a:t>
                </a:r>
                <a:endParaRPr lang="ru-RU" sz="2400" dirty="0"/>
              </a:p>
              <a:p>
                <a:r>
                  <a:rPr lang="en-US" sz="2400" b="1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SAT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𝓕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SAT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𝒯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/>
              </a:p>
              <a:p>
                <a:r>
                  <a:rPr lang="en-US" sz="2400" dirty="0"/>
                  <a:t>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solution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solveSAT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SAT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/>
              </a:p>
              <a:p>
                <a:r>
                  <a:rPr lang="en-US" sz="2400" dirty="0"/>
                  <a:t>    </a:t>
                </a:r>
                <a:r>
                  <a:rPr lang="en-US" sz="2400" b="1" dirty="0"/>
                  <a:t>if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solution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≠{}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dirty="0"/>
                  <a:t>then</a:t>
                </a:r>
                <a:endParaRPr lang="ru-RU" sz="2400" dirty="0"/>
              </a:p>
              <a:p>
                <a:r>
                  <a:rPr lang="en-US" sz="2400" dirty="0"/>
                  <a:t>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𝒜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DFA</m:t>
                    </m:r>
                    <m:d>
                      <m:d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𝒯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solution</m:t>
                        </m:r>
                      </m:e>
                    </m:d>
                  </m:oMath>
                </a14:m>
                <a:endParaRPr lang="ru-RU" sz="2400" dirty="0"/>
              </a:p>
              <a:p>
                <a:r>
                  <a:rPr lang="en-US" sz="2400" dirty="0"/>
                  <a:t>      </a:t>
                </a:r>
                <a:r>
                  <a:rPr lang="en-US" sz="2400" b="1" dirty="0"/>
                  <a:t>return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endParaRPr lang="ru-RU" sz="2400" dirty="0"/>
              </a:p>
              <a:p>
                <a:r>
                  <a:rPr lang="en-US" sz="2400" dirty="0"/>
                  <a:t>    </a:t>
                </a:r>
                <a:r>
                  <a:rPr lang="en-US" sz="2400" b="1" dirty="0"/>
                  <a:t>end if</a:t>
                </a:r>
                <a:endParaRPr lang="ru-RU" sz="2400" dirty="0"/>
              </a:p>
              <a:p>
                <a:r>
                  <a:rPr lang="en-US" sz="2400" dirty="0"/>
                  <a:t>  </a:t>
                </a:r>
                <a:r>
                  <a:rPr lang="en-US" sz="2400" b="1" dirty="0"/>
                  <a:t>end for</a:t>
                </a:r>
                <a:endParaRPr lang="ru-RU" sz="2400" dirty="0"/>
              </a:p>
              <a:p>
                <a:r>
                  <a:rPr lang="en-US" sz="2400" b="1" dirty="0"/>
                  <a:t>end function</a:t>
                </a:r>
                <a:endParaRPr lang="ru-RU" sz="2400" dirty="0"/>
              </a:p>
            </p:txBody>
          </p:sp>
        </mc:Choice>
        <mc:Fallback xmlns=""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06" y="1396804"/>
                <a:ext cx="6407624" cy="4973797"/>
              </a:xfrm>
              <a:prstGeom prst="rect">
                <a:avLst/>
              </a:prstGeom>
              <a:blipFill rotWithShape="0">
                <a:blip r:embed="rId3"/>
                <a:stretch>
                  <a:fillRect l="-1522" t="-980" b="-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/>
              <p:cNvSpPr/>
              <p:nvPr/>
            </p:nvSpPr>
            <p:spPr>
              <a:xfrm>
                <a:off x="4897361" y="3332958"/>
                <a:ext cx="414878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метки в вершинах префиксного дерева могут быть ошибочными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/>
                      </a:rPr>
                      <m:t>⇒</m:t>
                    </m:r>
                  </m:oMath>
                </a14:m>
                <a:endParaRPr lang="en-US" b="0" dirty="0"/>
              </a:p>
              <a:p>
                <a:r>
                  <a:rPr lang="ru-RU" dirty="0"/>
                  <a:t>граф совместимости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𝒢</m:t>
                    </m:r>
                    <m:r>
                      <a:rPr lang="ru-RU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ru-RU" dirty="0"/>
                  <a:t>строить не целесообразно</a:t>
                </a:r>
              </a:p>
            </p:txBody>
          </p:sp>
        </mc:Choice>
        <mc:Fallback xmlns=""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361" y="3332958"/>
                <a:ext cx="4148782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1175" t="-3046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177113" y="710665"/>
            <a:ext cx="8229600" cy="689519"/>
          </a:xfrm>
        </p:spPr>
        <p:txBody>
          <a:bodyPr>
            <a:normAutofit/>
          </a:bodyPr>
          <a:lstStyle/>
          <a:p>
            <a:r>
              <a:rPr lang="ru-RU" dirty="0"/>
              <a:t>Второй разработанный метод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5807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831273"/>
            <a:ext cx="8229600" cy="689519"/>
          </a:xfrm>
        </p:spPr>
        <p:txBody>
          <a:bodyPr>
            <a:normAutofit/>
          </a:bodyPr>
          <a:lstStyle/>
          <a:p>
            <a:r>
              <a:rPr lang="ru-RU" dirty="0"/>
              <a:t>Идея обработки ошибочных пометок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611418" y="147004"/>
            <a:ext cx="521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Ульянцев В.И. Генерация конечных автоматов с использованием программных средств решения задач </a:t>
            </a:r>
            <a:r>
              <a:rPr lang="en-US" sz="1400" dirty="0">
                <a:solidFill>
                  <a:schemeClr val="bg1"/>
                </a:solidFill>
              </a:rPr>
              <a:t>SAT </a:t>
            </a:r>
            <a:r>
              <a:rPr lang="ru-RU" sz="1400" dirty="0">
                <a:solidFill>
                  <a:schemeClr val="bg1"/>
                </a:solidFill>
              </a:rPr>
              <a:t>и </a:t>
            </a:r>
            <a:r>
              <a:rPr lang="en-US" sz="1400" dirty="0">
                <a:solidFill>
                  <a:schemeClr val="bg1"/>
                </a:solidFill>
              </a:rPr>
              <a:t>CSP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901023"/>
              </p:ext>
            </p:extLst>
          </p:nvPr>
        </p:nvGraphicFramePr>
        <p:xfrm>
          <a:off x="283191" y="3480179"/>
          <a:ext cx="8577617" cy="30299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677146" imgH="2314710" progId="Visio.Drawing.15">
                  <p:embed/>
                </p:oleObj>
              </mc:Choice>
              <mc:Fallback>
                <p:oleObj r:id="rId3" imgW="6677146" imgH="231471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191" y="3480179"/>
                        <a:ext cx="8577617" cy="302997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634620" y="1520792"/>
                <a:ext cx="8052179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400" dirty="0"/>
                  <a:t>Для каждой вершины префиксного дерева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𝒯</m:t>
                    </m:r>
                  </m:oMath>
                </a14:m>
                <a:r>
                  <a:rPr lang="ru-RU" sz="2400" dirty="0"/>
                  <a:t> с допускающей или </a:t>
                </a:r>
                <a:r>
                  <a:rPr lang="ru-RU" sz="2400" dirty="0" err="1"/>
                  <a:t>недопускающей</a:t>
                </a:r>
                <a:r>
                  <a:rPr lang="ru-RU" sz="2400" dirty="0"/>
                  <a:t> меткой будем хранить булеву переменную, истинность которой допускает ошибочность метки</a:t>
                </a: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620" y="1520792"/>
                <a:ext cx="8052179" cy="1569660"/>
              </a:xfrm>
              <a:prstGeom prst="rect">
                <a:avLst/>
              </a:prstGeom>
              <a:blipFill rotWithShape="1">
                <a:blip r:embed="rId6"/>
                <a:stretch>
                  <a:fillRect l="-1136" t="-3101" b="-77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6211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831273"/>
            <a:ext cx="8229600" cy="689519"/>
          </a:xfrm>
        </p:spPr>
        <p:txBody>
          <a:bodyPr>
            <a:normAutofit/>
          </a:bodyPr>
          <a:lstStyle/>
          <a:p>
            <a:r>
              <a:rPr lang="ru-RU" dirty="0"/>
              <a:t>Предикаты обработки ошибочных пометок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66179" y="1597891"/>
                <a:ext cx="8746060" cy="4839854"/>
              </a:xfrm>
            </p:spPr>
            <p:txBody>
              <a:bodyPr/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ru-RU">
                              <a:latin typeface="Cambria Math" panose="02040503050406030204" pitchFamily="18" charset="0"/>
                            </a:rPr>
                            <m:t>NOISY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𝓕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𝑓𝑟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ru-RU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𝓕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ru-RU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AMO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ru-RU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𝓕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𝑓𝑟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⋀"/>
                        <m:limLoc m:val="undOvr"/>
                        <m:supHide m:val="on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±</m:t>
                            </m:r>
                          </m:sub>
                        </m:sSub>
                      </m:sub>
                      <m:sup/>
                      <m:e>
                        <m:d>
                          <m:d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⇔ </m:t>
                            </m:r>
                            <m:nary>
                              <m:naryPr>
                                <m:chr m:val="⋁"/>
                                <m:limLoc m:val="undOvr"/>
                                <m:supHide m:val="on"/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1≤</m:t>
                                </m:r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</m:nary>
                  </m:oMath>
                </a14:m>
                <a:r>
                  <a:rPr lang="ru-RU" dirty="0"/>
                  <a:t>;</a:t>
                </a:r>
              </a:p>
              <a:p>
                <a:pPr marL="0" lvl="0" indent="0">
                  <a:buNone/>
                </a:pPr>
                <a:endParaRPr lang="ru-RU" b="1" i="1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𝓕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⋀"/>
                        <m:limLoc m:val="undOvr"/>
                        <m:supHide m:val="on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1≤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,1≤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  <m:sup/>
                      <m:e>
                        <m:d>
                          <m:d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⇒ </m:t>
                            </m:r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</m:nary>
                    <m:r>
                      <a:rPr lang="ru-RU" i="1">
                        <a:latin typeface="Cambria Math" panose="02040503050406030204" pitchFamily="18" charset="0"/>
                      </a:rPr>
                      <m:t>∧</m:t>
                    </m:r>
                    <m:nary>
                      <m:naryPr>
                        <m:chr m:val="⋀"/>
                        <m:limLoc m:val="undOvr"/>
                        <m:supHide m:val="on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1≤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,1≤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  <m:sup/>
                      <m:e>
                        <m:d>
                          <m:d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⇒ </m:t>
                            </m:r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+1, 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ru-RU" dirty="0"/>
                  <a:t>;</a:t>
                </a:r>
              </a:p>
              <a:p>
                <a:pPr marL="0" lvl="0" indent="0">
                  <a:buNone/>
                </a:pPr>
                <a:endParaRPr lang="ru-RU" b="1" i="1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𝓕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AMO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sub>
                            </m:sSub>
                          </m:sub>
                        </m:sSub>
                        <m:r>
                          <a:rPr lang="ru-RU" i="1">
                            <a:latin typeface="Cambria Math" panose="02040503050406030204" pitchFamily="18" charset="0"/>
                          </a:rPr>
                          <m:t>⇔ 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nary>
                      <m:naryPr>
                        <m:chr m:val="⋀"/>
                        <m:limLoc m:val="undOvr"/>
                        <m:supHide m:val="on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1≤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,1≤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  <m:sup/>
                      <m:e>
                        <m:d>
                          <m:d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⇔ </m:t>
                            </m:r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∧ ¬</m:t>
                            </m:r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ru-RU" dirty="0"/>
                  <a:t>;</a:t>
                </a:r>
                <a:endParaRPr lang="en-US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66179" y="1597891"/>
                <a:ext cx="8746060" cy="4839854"/>
              </a:xfrm>
              <a:blipFill rotWithShape="1">
                <a:blip r:embed="rId3"/>
                <a:stretch>
                  <a:fillRect l="-139" r="-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611418" y="147004"/>
            <a:ext cx="521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Ульянцев В.И. Генерация конечных автоматов с использованием программных средств решения задач </a:t>
            </a:r>
            <a:r>
              <a:rPr lang="en-US" sz="1400" dirty="0">
                <a:solidFill>
                  <a:schemeClr val="bg1"/>
                </a:solidFill>
              </a:rPr>
              <a:t>SAT </a:t>
            </a:r>
            <a:r>
              <a:rPr lang="ru-RU" sz="1400" dirty="0">
                <a:solidFill>
                  <a:schemeClr val="bg1"/>
                </a:solidFill>
              </a:rPr>
              <a:t>и </a:t>
            </a:r>
            <a:r>
              <a:rPr lang="en-US" sz="1400" dirty="0">
                <a:solidFill>
                  <a:schemeClr val="bg1"/>
                </a:solidFill>
              </a:rPr>
              <a:t>CSP</a:t>
            </a:r>
          </a:p>
        </p:txBody>
      </p:sp>
    </p:spTree>
    <p:extLst>
      <p:ext uri="{BB962C8B-B14F-4D97-AF65-F5344CB8AC3E}">
        <p14:creationId xmlns:p14="http://schemas.microsoft.com/office/powerpoint/2010/main" val="2006254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880701"/>
            <a:ext cx="8229600" cy="689519"/>
          </a:xfrm>
        </p:spPr>
        <p:txBody>
          <a:bodyPr>
            <a:normAutofit fontScale="90000"/>
          </a:bodyPr>
          <a:lstStyle/>
          <a:p>
            <a:r>
              <a:rPr lang="ru-RU" dirty="0"/>
              <a:t>Структура разработанного инструментального средства </a:t>
            </a:r>
            <a:r>
              <a:rPr lang="en-US" dirty="0"/>
              <a:t>DFAInducer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11418" y="147004"/>
            <a:ext cx="521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Ульянцев В.И. Генерация конечных автоматов с использованием программных средств решения задач </a:t>
            </a:r>
            <a:r>
              <a:rPr lang="en-US" sz="1400" dirty="0">
                <a:solidFill>
                  <a:schemeClr val="bg1"/>
                </a:solidFill>
              </a:rPr>
              <a:t>SAT </a:t>
            </a:r>
            <a:r>
              <a:rPr lang="ru-RU" sz="1400" dirty="0">
                <a:solidFill>
                  <a:schemeClr val="bg1"/>
                </a:solidFill>
              </a:rPr>
              <a:t>и </a:t>
            </a:r>
            <a:r>
              <a:rPr lang="en-US" sz="1400" dirty="0">
                <a:solidFill>
                  <a:schemeClr val="bg1"/>
                </a:solidFill>
              </a:rPr>
              <a:t>CSP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0597384"/>
              </p:ext>
            </p:extLst>
          </p:nvPr>
        </p:nvGraphicFramePr>
        <p:xfrm>
          <a:off x="1081950" y="1746038"/>
          <a:ext cx="6980099" cy="480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733810" imgH="3257550" progId="Visio.Drawing.15">
                  <p:embed/>
                </p:oleObj>
              </mc:Choice>
              <mc:Fallback>
                <p:oleObj r:id="rId3" imgW="4733810" imgH="325755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1950" y="1746038"/>
                        <a:ext cx="6980099" cy="4802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65919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831273"/>
            <a:ext cx="8229600" cy="689519"/>
          </a:xfrm>
        </p:spPr>
        <p:txBody>
          <a:bodyPr>
            <a:normAutofit/>
          </a:bodyPr>
          <a:lstStyle/>
          <a:p>
            <a:r>
              <a:rPr lang="ru-RU" dirty="0"/>
              <a:t>Схема проведения экспериментов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611418" y="147004"/>
            <a:ext cx="521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Ульянцев В.И. Генерация конечных автоматов с использованием программных средств решения задач </a:t>
            </a:r>
            <a:r>
              <a:rPr lang="en-US" sz="1400" dirty="0">
                <a:solidFill>
                  <a:schemeClr val="bg1"/>
                </a:solidFill>
              </a:rPr>
              <a:t>SAT </a:t>
            </a:r>
            <a:r>
              <a:rPr lang="ru-RU" sz="1400" dirty="0">
                <a:solidFill>
                  <a:schemeClr val="bg1"/>
                </a:solidFill>
              </a:rPr>
              <a:t>и </a:t>
            </a:r>
            <a:r>
              <a:rPr lang="en-US" sz="1400" dirty="0">
                <a:solidFill>
                  <a:schemeClr val="bg1"/>
                </a:solidFill>
              </a:rPr>
              <a:t>CSP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9368432"/>
              </p:ext>
            </p:extLst>
          </p:nvPr>
        </p:nvGraphicFramePr>
        <p:xfrm>
          <a:off x="457200" y="2497540"/>
          <a:ext cx="8134064" cy="1692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953190" imgH="1276290" progId="Visio.Drawing.15">
                  <p:embed/>
                </p:oleObj>
              </mc:Choice>
              <mc:Fallback>
                <p:oleObj r:id="rId3" imgW="5953190" imgH="127629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497540"/>
                        <a:ext cx="8134064" cy="16923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06155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611418" y="147004"/>
            <a:ext cx="521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Ульянцев В.И. Генерация конечных автоматов с использованием программных средств решения задач </a:t>
            </a:r>
            <a:r>
              <a:rPr lang="en-US" sz="1400" dirty="0">
                <a:solidFill>
                  <a:schemeClr val="bg1"/>
                </a:solidFill>
              </a:rPr>
              <a:t>SAT </a:t>
            </a:r>
            <a:r>
              <a:rPr lang="ru-RU" sz="1400" dirty="0">
                <a:solidFill>
                  <a:schemeClr val="bg1"/>
                </a:solidFill>
              </a:rPr>
              <a:t>и </a:t>
            </a:r>
            <a:r>
              <a:rPr lang="en-US" sz="1400" dirty="0">
                <a:solidFill>
                  <a:schemeClr val="bg1"/>
                </a:solidFill>
              </a:rPr>
              <a:t>CSP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5702645"/>
              </p:ext>
            </p:extLst>
          </p:nvPr>
        </p:nvGraphicFramePr>
        <p:xfrm>
          <a:off x="644525" y="1541463"/>
          <a:ext cx="7567613" cy="527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929347" imgH="4123145" progId="Word.Document.12">
                  <p:embed/>
                </p:oleObj>
              </mc:Choice>
              <mc:Fallback>
                <p:oleObj name="Document" r:id="rId3" imgW="5929347" imgH="412314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4525" y="1541463"/>
                        <a:ext cx="7567613" cy="5276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74864" y="6356177"/>
            <a:ext cx="150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P-value &lt; 0.01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790083"/>
            <a:ext cx="8229600" cy="689519"/>
          </a:xfrm>
        </p:spPr>
        <p:txBody>
          <a:bodyPr>
            <a:normAutofit/>
          </a:bodyPr>
          <a:lstStyle/>
          <a:p>
            <a:r>
              <a:rPr lang="ru-RU" dirty="0"/>
              <a:t>Сравнение с </a:t>
            </a:r>
            <a:r>
              <a:rPr lang="en-US" dirty="0"/>
              <a:t>DFASAT</a:t>
            </a:r>
          </a:p>
        </p:txBody>
      </p:sp>
    </p:spTree>
    <p:extLst>
      <p:ext uri="{BB962C8B-B14F-4D97-AF65-F5344CB8AC3E}">
        <p14:creationId xmlns:p14="http://schemas.microsoft.com/office/powerpoint/2010/main" val="1310240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15331" y="837398"/>
            <a:ext cx="8938054" cy="5600347"/>
          </a:xfrm>
        </p:spPr>
        <p:txBody>
          <a:bodyPr/>
          <a:lstStyle/>
          <a:p>
            <a:pPr marL="0" indent="0">
              <a:buNone/>
            </a:pPr>
            <a:r>
              <a:rPr lang="ru-RU" sz="2300" b="1" dirty="0"/>
              <a:t>Цель диссертационной работы </a:t>
            </a:r>
            <a:r>
              <a:rPr lang="ru-RU" sz="2300" dirty="0"/>
              <a:t>– разработка точных методов генерации конечных автоматов по примерам поведения с использованием программных средств решения задач выполнимости и удовлетворения ограничений. </a:t>
            </a:r>
            <a:r>
              <a:rPr lang="ru-RU" sz="2300" b="1" dirty="0"/>
              <a:t>Задачи:</a:t>
            </a:r>
          </a:p>
          <a:p>
            <a:pPr marL="274638" lvl="0" indent="-274638">
              <a:buFont typeface="+mj-lt"/>
              <a:buAutoNum type="arabicPeriod"/>
            </a:pPr>
            <a:r>
              <a:rPr lang="ru-RU" sz="2300" dirty="0"/>
              <a:t>Доказать </a:t>
            </a:r>
            <a:r>
              <a:rPr lang="en-US" sz="2300" b="1" dirty="0"/>
              <a:t>NP</a:t>
            </a:r>
            <a:r>
              <a:rPr lang="ru-RU" sz="2300" b="1" dirty="0"/>
              <a:t>-трудность</a:t>
            </a:r>
            <a:r>
              <a:rPr lang="ru-RU" sz="2300" dirty="0"/>
              <a:t> задачи генерации управляющих конечных автоматов заданного размера по сценариям работы</a:t>
            </a:r>
            <a:endParaRPr lang="en-US" sz="2300" dirty="0"/>
          </a:p>
          <a:p>
            <a:pPr marL="274638" lvl="0" indent="-274638">
              <a:buFont typeface="+mj-lt"/>
              <a:buAutoNum type="arabicPeriod"/>
            </a:pPr>
            <a:r>
              <a:rPr lang="ru-RU" sz="2300" dirty="0"/>
              <a:t>Разработать</a:t>
            </a:r>
            <a:r>
              <a:rPr lang="en-US" sz="2300" dirty="0"/>
              <a:t> </a:t>
            </a:r>
            <a:r>
              <a:rPr lang="ru-RU" sz="2300" dirty="0"/>
              <a:t>и реализовать точные </a:t>
            </a:r>
            <a:r>
              <a:rPr lang="ru-RU" sz="2300" b="1" dirty="0"/>
              <a:t>методы генерации ДКА</a:t>
            </a:r>
            <a:r>
              <a:rPr lang="ru-RU" sz="2300" dirty="0"/>
              <a:t> по безошибочным и зашумленным обучающим словарям с использованием программных средств решения </a:t>
            </a:r>
            <a:r>
              <a:rPr lang="en-US" sz="2300" dirty="0"/>
              <a:t>SAT</a:t>
            </a:r>
            <a:endParaRPr lang="ru-RU" sz="2300" dirty="0"/>
          </a:p>
          <a:p>
            <a:pPr marL="274638" lvl="0" indent="-274638">
              <a:buFont typeface="+mj-lt"/>
              <a:buAutoNum type="arabicPeriod"/>
            </a:pPr>
            <a:r>
              <a:rPr lang="ru-RU" sz="2300" dirty="0"/>
              <a:t>Разработать и реализовать точные </a:t>
            </a:r>
            <a:r>
              <a:rPr lang="ru-RU" sz="2300" b="1" dirty="0"/>
              <a:t>методы генерации управляющих автоматов </a:t>
            </a:r>
            <a:r>
              <a:rPr lang="ru-RU" sz="2300" dirty="0"/>
              <a:t>по безошибочным и зашумленным сценариям работы с использованием программных средств решения задачи </a:t>
            </a:r>
            <a:r>
              <a:rPr lang="en-US" sz="2300" dirty="0"/>
              <a:t>CSP</a:t>
            </a:r>
          </a:p>
          <a:p>
            <a:pPr marL="274638" lvl="0" indent="-274638">
              <a:buFont typeface="+mj-lt"/>
              <a:buAutoNum type="arabicPeriod"/>
            </a:pPr>
            <a:r>
              <a:rPr lang="ru-RU" sz="2300" dirty="0"/>
              <a:t>Внедрить разработанные методы генерации ДКА после их публикации в инструментальное средство </a:t>
            </a:r>
            <a:r>
              <a:rPr lang="en-US" sz="2300" b="1" dirty="0"/>
              <a:t>DFASAT</a:t>
            </a:r>
            <a:r>
              <a:rPr lang="ru-RU" sz="2300" dirty="0"/>
              <a:t> (</a:t>
            </a:r>
            <a:r>
              <a:rPr lang="ru-RU" sz="2300" dirty="0" err="1"/>
              <a:t>Делфтский</a:t>
            </a:r>
            <a:r>
              <a:rPr lang="ru-RU" sz="2300" dirty="0"/>
              <a:t> технический университет)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11418" y="147004"/>
            <a:ext cx="521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Ульянцев В.И. Генерация конечных автоматов с использованием программных средств решения задач </a:t>
            </a:r>
            <a:r>
              <a:rPr lang="en-US" sz="1400" dirty="0">
                <a:solidFill>
                  <a:schemeClr val="bg1"/>
                </a:solidFill>
              </a:rPr>
              <a:t>SAT </a:t>
            </a:r>
            <a:r>
              <a:rPr lang="ru-RU" sz="1400" dirty="0">
                <a:solidFill>
                  <a:schemeClr val="bg1"/>
                </a:solidFill>
              </a:rPr>
              <a:t>и </a:t>
            </a:r>
            <a:r>
              <a:rPr lang="en-US" sz="1400" dirty="0">
                <a:solidFill>
                  <a:schemeClr val="bg1"/>
                </a:solidFill>
              </a:rPr>
              <a:t>CSP</a:t>
            </a:r>
          </a:p>
        </p:txBody>
      </p:sp>
    </p:spTree>
    <p:extLst>
      <p:ext uri="{BB962C8B-B14F-4D97-AF65-F5344CB8AC3E}">
        <p14:creationId xmlns:p14="http://schemas.microsoft.com/office/powerpoint/2010/main" val="37372123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3"/>
          <a:stretch/>
        </p:blipFill>
        <p:spPr bwMode="auto">
          <a:xfrm>
            <a:off x="1029730" y="1545648"/>
            <a:ext cx="7418234" cy="51963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611418" y="147004"/>
            <a:ext cx="521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Ульянцев В.И. Генерация конечных автоматов с использованием программных средств решения задач </a:t>
            </a:r>
            <a:r>
              <a:rPr lang="en-US" sz="1400" dirty="0">
                <a:solidFill>
                  <a:schemeClr val="bg1"/>
                </a:solidFill>
              </a:rPr>
              <a:t>SAT </a:t>
            </a:r>
            <a:r>
              <a:rPr lang="ru-RU" sz="1400" dirty="0">
                <a:solidFill>
                  <a:schemeClr val="bg1"/>
                </a:solidFill>
              </a:rPr>
              <a:t>и </a:t>
            </a:r>
            <a:r>
              <a:rPr lang="en-US" sz="1400" dirty="0">
                <a:solidFill>
                  <a:schemeClr val="bg1"/>
                </a:solidFill>
              </a:rPr>
              <a:t>CSP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177113" y="875425"/>
            <a:ext cx="8229600" cy="689519"/>
          </a:xfrm>
        </p:spPr>
        <p:txBody>
          <a:bodyPr>
            <a:normAutofit/>
          </a:bodyPr>
          <a:lstStyle/>
          <a:p>
            <a:r>
              <a:rPr lang="ru-RU" dirty="0"/>
              <a:t>Производительность первого метода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8195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611418" y="147004"/>
            <a:ext cx="521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Ульянцев В.И. Генерация конечных автоматов с использованием программных средств решения задач </a:t>
            </a:r>
            <a:r>
              <a:rPr lang="en-US" sz="1400" dirty="0">
                <a:solidFill>
                  <a:schemeClr val="bg1"/>
                </a:solidFill>
              </a:rPr>
              <a:t>SAT </a:t>
            </a:r>
            <a:r>
              <a:rPr lang="ru-RU" sz="1400" dirty="0">
                <a:solidFill>
                  <a:schemeClr val="bg1"/>
                </a:solidFill>
              </a:rPr>
              <a:t>и </a:t>
            </a:r>
            <a:r>
              <a:rPr lang="en-US" sz="1400" dirty="0">
                <a:solidFill>
                  <a:schemeClr val="bg1"/>
                </a:solidFill>
              </a:rPr>
              <a:t>CSP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5" name="Рисунок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"/>
          <a:stretch/>
        </p:blipFill>
        <p:spPr bwMode="auto">
          <a:xfrm>
            <a:off x="724930" y="1318054"/>
            <a:ext cx="7026998" cy="53011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77113" y="875425"/>
            <a:ext cx="8229600" cy="689519"/>
          </a:xfrm>
        </p:spPr>
        <p:txBody>
          <a:bodyPr>
            <a:normAutofit fontScale="90000"/>
          </a:bodyPr>
          <a:lstStyle/>
          <a:p>
            <a:r>
              <a:rPr lang="ru-RU" dirty="0"/>
              <a:t>Экспериментальные сравнения второго метода с </a:t>
            </a:r>
            <a:r>
              <a:rPr lang="en-US" dirty="0" err="1"/>
              <a:t>MuACO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117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Глава 4. Генерация управляющих конечных автоматов по сценариям работы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61233" y="3429000"/>
            <a:ext cx="6795164" cy="2203450"/>
          </a:xfrm>
        </p:spPr>
        <p:txBody>
          <a:bodyPr>
            <a:noAutofit/>
          </a:bodyPr>
          <a:lstStyle/>
          <a:p>
            <a:r>
              <a:rPr lang="ru-RU" sz="2400" dirty="0"/>
              <a:t>4.1. Метод генерации управляющих конечных автоматов по безошибочным сценариям работы</a:t>
            </a:r>
          </a:p>
          <a:p>
            <a:r>
              <a:rPr lang="ru-RU" sz="2400" dirty="0"/>
              <a:t>4.2. Метод генерации по зашумленным сценариям работы</a:t>
            </a:r>
          </a:p>
          <a:p>
            <a:r>
              <a:rPr lang="ru-RU" sz="2400" dirty="0"/>
              <a:t>4.3. Реализация и экспериментальные исследования методов</a:t>
            </a:r>
            <a:endParaRPr lang="en-US" sz="24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4487863" y="247650"/>
            <a:ext cx="4656137" cy="365125"/>
          </a:xfrm>
        </p:spPr>
        <p:txBody>
          <a:bodyPr/>
          <a:lstStyle/>
          <a:p>
            <a:pPr>
              <a:defRPr/>
            </a:pPr>
            <a:r>
              <a:rPr lang="ru-RU"/>
              <a:t>Колонтитул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0213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611418" y="147004"/>
            <a:ext cx="521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Ульянцев В.И. Генерация конечных автоматов с использованием программных средств решения задач </a:t>
            </a:r>
            <a:r>
              <a:rPr lang="en-US" sz="1400" dirty="0">
                <a:solidFill>
                  <a:schemeClr val="bg1"/>
                </a:solidFill>
              </a:rPr>
              <a:t>SAT </a:t>
            </a:r>
            <a:r>
              <a:rPr lang="ru-RU" sz="1400" dirty="0">
                <a:solidFill>
                  <a:schemeClr val="bg1"/>
                </a:solidFill>
              </a:rPr>
              <a:t>и </a:t>
            </a:r>
            <a:r>
              <a:rPr lang="en-US" sz="1400" dirty="0">
                <a:solidFill>
                  <a:schemeClr val="bg1"/>
                </a:solidFill>
              </a:rPr>
              <a:t>CSP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/>
              <p:cNvSpPr/>
              <p:nvPr/>
            </p:nvSpPr>
            <p:spPr>
              <a:xfrm>
                <a:off x="279779" y="1385731"/>
                <a:ext cx="5738884" cy="53431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function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NoiselessEFSMGeneration</m:t>
                    </m:r>
                    <m:r>
                      <a:rPr lang="ru-RU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ru-RU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/>
              </a:p>
              <a:p>
                <a:r>
                  <a:rPr lang="ru-RU" sz="2400" dirty="0"/>
                  <a:t>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– набор непротиворечивых сценариев работы</a:t>
                </a:r>
              </a:p>
              <a:p>
                <a:r>
                  <a:rPr lang="ru-RU" sz="2400" dirty="0"/>
                  <a:t>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𝒯</m:t>
                    </m:r>
                    <m:r>
                      <a:rPr lang="ru-RU" sz="2400" i="1"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scenariosTree</m:t>
                    </m:r>
                    <m:r>
                      <a:rPr lang="ru-RU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ru-RU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/>
              </a:p>
              <a:p>
                <a:r>
                  <a:rPr lang="en-US" sz="2400" dirty="0"/>
                  <a:t>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𝒢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consistencyGraph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𝒯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/>
              </a:p>
              <a:p>
                <a:r>
                  <a:rPr lang="en-US" sz="2400" dirty="0"/>
                  <a:t>  </a:t>
                </a:r>
                <a:r>
                  <a:rPr lang="en-US" sz="2400" b="1" dirty="0"/>
                  <a:t>for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←1..|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𝒯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dirty="0"/>
                  <a:t>do</a:t>
                </a:r>
                <a:endParaRPr lang="ru-RU" sz="2400" dirty="0"/>
              </a:p>
              <a:p>
                <a:r>
                  <a:rPr lang="en-US" sz="2400" b="1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CSP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𝓕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CSP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𝒯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𝒢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/>
              </a:p>
              <a:p>
                <a:r>
                  <a:rPr lang="en-US" sz="2400" dirty="0"/>
                  <a:t>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solution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solveCSP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CSP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/>
              </a:p>
              <a:p>
                <a:r>
                  <a:rPr lang="en-US" sz="2400" dirty="0"/>
                  <a:t>    </a:t>
                </a:r>
                <a:r>
                  <a:rPr lang="en-US" sz="2400" b="1" dirty="0"/>
                  <a:t>if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solution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≠{}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dirty="0"/>
                  <a:t>then</a:t>
                </a:r>
                <a:endParaRPr lang="ru-RU" sz="2400" dirty="0"/>
              </a:p>
              <a:p>
                <a:r>
                  <a:rPr lang="en-US" sz="2400" dirty="0"/>
                  <a:t>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𝒜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EFSM</m:t>
                    </m:r>
                    <m:d>
                      <m:d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𝒯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solution</m:t>
                        </m:r>
                      </m:e>
                    </m:d>
                  </m:oMath>
                </a14:m>
                <a:endParaRPr lang="ru-RU" sz="2400" dirty="0"/>
              </a:p>
              <a:p>
                <a:r>
                  <a:rPr lang="en-US" sz="2400" dirty="0"/>
                  <a:t>      </a:t>
                </a:r>
                <a:r>
                  <a:rPr lang="en-US" sz="2400" b="1" dirty="0"/>
                  <a:t>return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endParaRPr lang="ru-RU" sz="2400" dirty="0"/>
              </a:p>
              <a:p>
                <a:r>
                  <a:rPr lang="en-US" sz="2400" dirty="0"/>
                  <a:t>    </a:t>
                </a:r>
                <a:r>
                  <a:rPr lang="en-US" sz="2400" b="1" dirty="0"/>
                  <a:t>end if</a:t>
                </a:r>
                <a:endParaRPr lang="ru-RU" sz="2400" dirty="0"/>
              </a:p>
              <a:p>
                <a:r>
                  <a:rPr lang="en-US" sz="2400" dirty="0"/>
                  <a:t>  </a:t>
                </a:r>
                <a:r>
                  <a:rPr lang="en-US" sz="2400" b="1" dirty="0"/>
                  <a:t>end for</a:t>
                </a:r>
                <a:endParaRPr lang="ru-RU" sz="2400" dirty="0"/>
              </a:p>
              <a:p>
                <a:r>
                  <a:rPr lang="en-US" sz="2400" b="1" dirty="0"/>
                  <a:t>end function</a:t>
                </a:r>
                <a:endParaRPr lang="ru-RU" sz="2400" dirty="0"/>
              </a:p>
            </p:txBody>
          </p:sp>
        </mc:Choice>
        <mc:Fallback xmlns=""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79" y="1385731"/>
                <a:ext cx="5738884" cy="5343129"/>
              </a:xfrm>
              <a:prstGeom prst="rect">
                <a:avLst/>
              </a:prstGeom>
              <a:blipFill rotWithShape="0">
                <a:blip r:embed="rId3"/>
                <a:stretch>
                  <a:fillRect l="-1700" t="-912" b="-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1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902" y="1169774"/>
            <a:ext cx="2244811" cy="2522128"/>
          </a:xfrm>
          <a:prstGeom prst="rect">
            <a:avLst/>
          </a:prstGeom>
        </p:spPr>
      </p:pic>
      <p:pic>
        <p:nvPicPr>
          <p:cNvPr id="9" name="Picture 1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457" y="3948726"/>
            <a:ext cx="1910687" cy="2546033"/>
          </a:xfrm>
          <a:prstGeom prst="rect">
            <a:avLst/>
          </a:prstGeom>
        </p:spPr>
      </p:pic>
      <p:pic>
        <p:nvPicPr>
          <p:cNvPr id="10" name="Рисунок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8" t="17090" r="16917" b="16455"/>
          <a:stretch>
            <a:fillRect/>
          </a:stretch>
        </p:blipFill>
        <p:spPr bwMode="auto">
          <a:xfrm>
            <a:off x="7652635" y="4718773"/>
            <a:ext cx="1177329" cy="100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5"/>
          <p:cNvSpPr>
            <a:spLocks noGrp="1"/>
          </p:cNvSpPr>
          <p:nvPr>
            <p:ph type="title"/>
          </p:nvPr>
        </p:nvSpPr>
        <p:spPr>
          <a:xfrm>
            <a:off x="177113" y="710665"/>
            <a:ext cx="8229600" cy="689519"/>
          </a:xfrm>
        </p:spPr>
        <p:txBody>
          <a:bodyPr>
            <a:normAutofit/>
          </a:bodyPr>
          <a:lstStyle/>
          <a:p>
            <a:r>
              <a:rPr lang="ru-RU" dirty="0"/>
              <a:t>Третий разработанный метод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9028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897621"/>
            <a:ext cx="8229600" cy="738231"/>
          </a:xfrm>
        </p:spPr>
        <p:txBody>
          <a:bodyPr>
            <a:normAutofit fontScale="90000"/>
          </a:bodyPr>
          <a:lstStyle/>
          <a:p>
            <a:r>
              <a:rPr lang="ru-RU" dirty="0"/>
              <a:t>Построение дерева сценариев</a:t>
            </a:r>
            <a:r>
              <a:rPr lang="en-US" dirty="0"/>
              <a:t> </a:t>
            </a:r>
            <a:r>
              <a:rPr lang="ru-RU" dirty="0"/>
              <a:t>и графа совместимости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288757" y="1778465"/>
            <a:ext cx="4419721" cy="4659279"/>
          </a:xfrm>
        </p:spPr>
        <p:txBody>
          <a:bodyPr/>
          <a:lstStyle/>
          <a:p>
            <a:pPr lvl="0">
              <a:buFont typeface="Calibri" panose="020F0502020204030204" pitchFamily="34" charset="0"/>
              <a:buChar char="−"/>
            </a:pPr>
            <a:r>
              <a:rPr lang="ru-RU" dirty="0"/>
              <a:t>Аналогично построению бора</a:t>
            </a:r>
          </a:p>
          <a:p>
            <a:pPr lvl="0">
              <a:buFont typeface="Calibri" panose="020F0502020204030204" pitchFamily="34" charset="0"/>
              <a:buChar char="−"/>
            </a:pPr>
            <a:r>
              <a:rPr lang="ru-RU" dirty="0"/>
              <a:t>Алгоритм прерывается, если найдено противоречие</a:t>
            </a:r>
          </a:p>
          <a:p>
            <a:pPr lvl="0">
              <a:buFont typeface="Calibri" panose="020F0502020204030204" pitchFamily="34" charset="0"/>
              <a:buChar char="−"/>
            </a:pPr>
            <a:r>
              <a:rPr lang="ru-RU" dirty="0"/>
              <a:t>Вершины графа совпадают с вершинами дерева</a:t>
            </a:r>
          </a:p>
          <a:p>
            <a:pPr lvl="0">
              <a:buFont typeface="Calibri" panose="020F0502020204030204" pitchFamily="34" charset="0"/>
              <a:buChar char="−"/>
            </a:pPr>
            <a:r>
              <a:rPr lang="ru-RU" dirty="0"/>
              <a:t>Вершины соединены ребром, если существует последовательность, различающая их</a:t>
            </a:r>
          </a:p>
          <a:p>
            <a:pPr lvl="0">
              <a:buFont typeface="Calibri" panose="020F0502020204030204" pitchFamily="34" charset="0"/>
              <a:buChar char="−"/>
            </a:pPr>
            <a:r>
              <a:rPr lang="ru-RU" dirty="0"/>
              <a:t>Используется динамическое программирование</a:t>
            </a:r>
          </a:p>
          <a:p>
            <a:pPr lvl="0">
              <a:buFont typeface="Calibri" panose="020F0502020204030204" pitchFamily="34" charset="0"/>
              <a:buChar char="−"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3611418" y="147004"/>
            <a:ext cx="521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Ульянцев В.И. Генерация конечных автоматов с использованием программных средств решения задач </a:t>
            </a:r>
            <a:r>
              <a:rPr lang="en-US" sz="1400" dirty="0">
                <a:solidFill>
                  <a:schemeClr val="bg1"/>
                </a:solidFill>
              </a:rPr>
              <a:t>SAT </a:t>
            </a:r>
            <a:r>
              <a:rPr lang="ru-RU" sz="1400" dirty="0">
                <a:solidFill>
                  <a:schemeClr val="bg1"/>
                </a:solidFill>
              </a:rPr>
              <a:t>и </a:t>
            </a:r>
            <a:r>
              <a:rPr lang="en-US" sz="1400" dirty="0">
                <a:solidFill>
                  <a:schemeClr val="bg1"/>
                </a:solidFill>
              </a:rPr>
              <a:t>CSP</a:t>
            </a:r>
          </a:p>
        </p:txBody>
      </p:sp>
      <p:pic>
        <p:nvPicPr>
          <p:cNvPr id="8" name="Picture 1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338" y="1196865"/>
            <a:ext cx="4203065" cy="509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203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831273"/>
            <a:ext cx="8229600" cy="689519"/>
          </a:xfrm>
        </p:spPr>
        <p:txBody>
          <a:bodyPr>
            <a:normAutofit fontScale="90000"/>
          </a:bodyPr>
          <a:lstStyle/>
          <a:p>
            <a:r>
              <a:rPr lang="ru-RU" dirty="0"/>
              <a:t>Ограничения на целочисленные переменные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88757" y="1597891"/>
                <a:ext cx="8978073" cy="4839854"/>
              </a:xfrm>
            </p:spPr>
            <p:txBody>
              <a:bodyPr/>
              <a:lstStyle/>
              <a:p>
                <a:pPr lvl="0">
                  <a:buFont typeface="Calibri" panose="020F0502020204030204" pitchFamily="34" charset="0"/>
                  <a:buChar char="−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соответствуют цвету каждой вершины дерева сценариев</a:t>
                </a:r>
                <a:endParaRPr lang="en-US" dirty="0"/>
              </a:p>
              <a:p>
                <a:pPr lvl="0">
                  <a:buFont typeface="Calibri" panose="020F0502020204030204" pitchFamily="34" charset="0"/>
                  <a:buChar char="−"/>
                </a:pPr>
                <a:r>
                  <a:rPr lang="ru-RU" dirty="0"/>
                  <a:t>Переменные переходов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𝑒</m:t>
                        </m:r>
                      </m:sub>
                    </m:sSub>
                  </m:oMath>
                </a14:m>
                <a:endParaRPr lang="ru-RU" dirty="0"/>
              </a:p>
              <a:p>
                <a:pPr>
                  <a:buFont typeface="Calibri" panose="020F0502020204030204" pitchFamily="34" charset="0"/>
                  <a:buChar char="−"/>
                </a:pPr>
                <a:r>
                  <a:rPr lang="ru-RU" dirty="0"/>
                  <a:t>Переменные использования переходов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𝑒</m:t>
                        </m:r>
                      </m:sub>
                    </m:sSub>
                  </m:oMath>
                </a14:m>
                <a:endParaRPr lang="ru-RU" dirty="0"/>
              </a:p>
              <a:p>
                <a:pPr lvl="0">
                  <a:buFont typeface="Calibri" panose="020F0502020204030204" pitchFamily="34" charset="0"/>
                  <a:buChar char="−"/>
                </a:pPr>
                <a:endParaRPr lang="ru-RU" dirty="0"/>
              </a:p>
              <a:p>
                <a:pPr lvl="0">
                  <a:buFont typeface="Calibri" pitchFamily="34" charset="0"/>
                  <a:buChar char="─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ru-RU" dirty="0"/>
                  <a:t> для всех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ru-RU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r>
                  <a:rPr lang="ru-RU" dirty="0"/>
                  <a:t>.</a:t>
                </a:r>
              </a:p>
              <a:p>
                <a:pPr lvl="0">
                  <a:buFont typeface="Calibri" pitchFamily="34" charset="0"/>
                  <a:buChar char="─"/>
                </a:pP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)⇒(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 для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∈1…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ru-RU" dirty="0"/>
                  <a:t> и каждого ребра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ru-RU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𝒯</m:t>
                    </m:r>
                  </m:oMath>
                </a14:m>
                <a:r>
                  <a:rPr lang="ru-RU" dirty="0"/>
                  <a:t>.</a:t>
                </a:r>
              </a:p>
              <a:p>
                <a:pPr lvl="0">
                  <a:buFont typeface="Calibri" pitchFamily="34" charset="0"/>
                  <a:buChar char="─"/>
                </a:pP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</a:rPr>
                      <m:t>=1)⇔</m:t>
                    </m:r>
                    <m:nary>
                      <m:naryPr>
                        <m:chr m:val="⋁"/>
                        <m:limLoc m:val="undOvr"/>
                        <m:supHide m:val="on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ru-RU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ru-RU" dirty="0"/>
                  <a:t> для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∈1…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ru-RU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</m:oMath>
                </a14:m>
                <a:r>
                  <a:rPr lang="ru-RU" dirty="0"/>
                  <a:t>.</a:t>
                </a:r>
              </a:p>
              <a:p>
                <a:pPr lvl="0">
                  <a:buFont typeface="Calibri" pitchFamily="34" charset="0"/>
                  <a:buChar char="─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  <m:r>
                          <a:rPr lang="ru-RU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event</m:t>
                        </m:r>
                        <m:d>
                          <m:d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ru-RU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sub>
                      <m:sup/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ru-RU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))∈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0,2</m:t>
                                </m:r>
                              </m:e>
                              <m:sup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ru-RU" dirty="0"/>
                  <a:t> для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∈1…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ru-RU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ru-RU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ru-RU" dirty="0"/>
                  <a:t>.</a:t>
                </a:r>
              </a:p>
              <a:p>
                <a:pPr lvl="0">
                  <a:buFont typeface="Calibri" pitchFamily="34" charset="0"/>
                  <a:buChar char="─"/>
                </a:pPr>
                <a:endParaRPr lang="ru-RU" dirty="0"/>
              </a:p>
              <a:p>
                <a:pPr marL="0" lvl="0" indent="0">
                  <a:buNone/>
                </a:pPr>
                <a:r>
                  <a:rPr lang="ru-RU" dirty="0"/>
                  <a:t>+ предикаты нарушения симметрии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88757" y="1597891"/>
                <a:ext cx="8978073" cy="4839854"/>
              </a:xfrm>
              <a:blipFill rotWithShape="1">
                <a:blip r:embed="rId3"/>
                <a:stretch>
                  <a:fillRect l="-1426" t="-11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611418" y="147004"/>
            <a:ext cx="521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Ульянцев В.И. Генерация конечных автоматов с использованием программных средств решения задач </a:t>
            </a:r>
            <a:r>
              <a:rPr lang="en-US" sz="1400" dirty="0">
                <a:solidFill>
                  <a:schemeClr val="bg1"/>
                </a:solidFill>
              </a:rPr>
              <a:t>SAT </a:t>
            </a:r>
            <a:r>
              <a:rPr lang="ru-RU" sz="1400" dirty="0">
                <a:solidFill>
                  <a:schemeClr val="bg1"/>
                </a:solidFill>
              </a:rPr>
              <a:t>и </a:t>
            </a:r>
            <a:r>
              <a:rPr lang="en-US" sz="1400" dirty="0">
                <a:solidFill>
                  <a:schemeClr val="bg1"/>
                </a:solidFill>
              </a:rPr>
              <a:t>CSP</a:t>
            </a:r>
          </a:p>
        </p:txBody>
      </p:sp>
    </p:spTree>
    <p:extLst>
      <p:ext uri="{BB962C8B-B14F-4D97-AF65-F5344CB8AC3E}">
        <p14:creationId xmlns:p14="http://schemas.microsoft.com/office/powerpoint/2010/main" val="38182258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441" y="2446637"/>
            <a:ext cx="2103364" cy="4383619"/>
          </a:xfrm>
          <a:prstGeom prst="rect">
            <a:avLst/>
          </a:prstGeom>
        </p:spPr>
      </p:pic>
      <p:pic>
        <p:nvPicPr>
          <p:cNvPr id="8" name="Picture 2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913" y="2446638"/>
            <a:ext cx="2103365" cy="435587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11418" y="147004"/>
            <a:ext cx="521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Ульянцев В.И. Генерация конечных автоматов с использованием программных средств решения задач </a:t>
            </a:r>
            <a:r>
              <a:rPr lang="en-US" sz="1400" dirty="0">
                <a:solidFill>
                  <a:schemeClr val="bg1"/>
                </a:solidFill>
              </a:rPr>
              <a:t>SAT </a:t>
            </a:r>
            <a:r>
              <a:rPr lang="ru-RU" sz="1400" dirty="0">
                <a:solidFill>
                  <a:schemeClr val="bg1"/>
                </a:solidFill>
              </a:rPr>
              <a:t>и </a:t>
            </a:r>
            <a:r>
              <a:rPr lang="en-US" sz="1400" dirty="0">
                <a:solidFill>
                  <a:schemeClr val="bg1"/>
                </a:solidFill>
              </a:rPr>
              <a:t>CSP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/>
              <p:cNvSpPr/>
              <p:nvPr/>
            </p:nvSpPr>
            <p:spPr>
              <a:xfrm>
                <a:off x="230185" y="1328384"/>
                <a:ext cx="6762466" cy="53431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function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Nois</m:t>
                    </m:r>
                    <m:r>
                      <a:rPr lang="ru-RU" sz="2400">
                        <a:latin typeface="Cambria Math" panose="02040503050406030204" pitchFamily="18" charset="0"/>
                      </a:rPr>
                      <m:t>у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EFSMGeneration</m:t>
                    </m:r>
                    <m:r>
                      <a:rPr lang="ru-RU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ru-RU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ru-RU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/>
              </a:p>
              <a:p>
                <a:r>
                  <a:rPr lang="ru-RU" sz="2400" dirty="0"/>
                  <a:t>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– набор непротиворечивых сценариев работы</a:t>
                </a:r>
              </a:p>
              <a:p>
                <a:r>
                  <a:rPr lang="ru-RU" sz="2400" dirty="0"/>
                  <a:t>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– допустимое число ошибочных выходных последовательностей</a:t>
                </a:r>
              </a:p>
              <a:p>
                <a:r>
                  <a:rPr lang="ru-RU" sz="2400" dirty="0"/>
                  <a:t>  </a:t>
                </a:r>
                <a:r>
                  <a:rPr lang="en-US" sz="2400" b="1" dirty="0"/>
                  <a:t>for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←1..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dirty="0"/>
                  <a:t>do</a:t>
                </a:r>
                <a:endParaRPr lang="ru-RU" sz="2400" dirty="0"/>
              </a:p>
              <a:p>
                <a:r>
                  <a:rPr lang="en-US" sz="240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CSP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𝓕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CSP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/>
              </a:p>
              <a:p>
                <a:r>
                  <a:rPr lang="en-US" sz="2400" dirty="0"/>
                  <a:t>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solution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solveCSP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CSP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/>
              </a:p>
              <a:p>
                <a:r>
                  <a:rPr lang="en-US" sz="2400" dirty="0"/>
                  <a:t>    </a:t>
                </a:r>
                <a:r>
                  <a:rPr lang="en-US" sz="2400" b="1" dirty="0"/>
                  <a:t>if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solution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≠{}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dirty="0"/>
                  <a:t>then</a:t>
                </a:r>
                <a:endParaRPr lang="ru-RU" sz="2400" dirty="0"/>
              </a:p>
              <a:p>
                <a:r>
                  <a:rPr lang="en-US" sz="2400" dirty="0"/>
                  <a:t>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𝒜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EFSM</m:t>
                    </m:r>
                    <m:d>
                      <m:d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solution</m:t>
                        </m:r>
                      </m:e>
                    </m:d>
                  </m:oMath>
                </a14:m>
                <a:endParaRPr lang="ru-RU" sz="2400" dirty="0"/>
              </a:p>
              <a:p>
                <a:r>
                  <a:rPr lang="en-US" sz="2400" dirty="0"/>
                  <a:t>      </a:t>
                </a:r>
                <a:r>
                  <a:rPr lang="en-US" sz="2400" b="1" dirty="0"/>
                  <a:t>return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endParaRPr lang="ru-RU" sz="2400" dirty="0"/>
              </a:p>
              <a:p>
                <a:r>
                  <a:rPr lang="en-US" sz="2400" dirty="0"/>
                  <a:t>    </a:t>
                </a:r>
                <a:r>
                  <a:rPr lang="en-US" sz="2400" b="1" dirty="0"/>
                  <a:t>end if</a:t>
                </a:r>
                <a:endParaRPr lang="ru-RU" sz="2400" dirty="0"/>
              </a:p>
              <a:p>
                <a:r>
                  <a:rPr lang="en-US" sz="2400" dirty="0"/>
                  <a:t>  </a:t>
                </a:r>
                <a:r>
                  <a:rPr lang="en-US" sz="2400" b="1" dirty="0"/>
                  <a:t>end for</a:t>
                </a:r>
                <a:endParaRPr lang="ru-RU" sz="2400" dirty="0"/>
              </a:p>
              <a:p>
                <a:r>
                  <a:rPr lang="en-US" sz="2400" b="1" dirty="0"/>
                  <a:t>  return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{}</m:t>
                    </m:r>
                  </m:oMath>
                </a14:m>
                <a:endParaRPr lang="ru-RU" sz="2400" dirty="0"/>
              </a:p>
              <a:p>
                <a:r>
                  <a:rPr lang="en-US" sz="2400" b="1" dirty="0"/>
                  <a:t>end function</a:t>
                </a:r>
                <a:endParaRPr lang="ru-RU" sz="2400" dirty="0"/>
              </a:p>
            </p:txBody>
          </p:sp>
        </mc:Choice>
        <mc:Fallback xmlns=""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85" y="1328384"/>
                <a:ext cx="6762466" cy="5343129"/>
              </a:xfrm>
              <a:prstGeom prst="rect">
                <a:avLst/>
              </a:prstGeom>
              <a:blipFill rotWithShape="0">
                <a:blip r:embed="rId5"/>
                <a:stretch>
                  <a:fillRect l="-1443" t="-913" b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77113" y="710665"/>
            <a:ext cx="8229600" cy="689519"/>
          </a:xfrm>
        </p:spPr>
        <p:txBody>
          <a:bodyPr>
            <a:normAutofit/>
          </a:bodyPr>
          <a:lstStyle/>
          <a:p>
            <a:r>
              <a:rPr lang="ru-RU" dirty="0"/>
              <a:t>Четвертый разработанный метод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67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831273"/>
            <a:ext cx="8229600" cy="689519"/>
          </a:xfrm>
        </p:spPr>
        <p:txBody>
          <a:bodyPr>
            <a:normAutofit/>
          </a:bodyPr>
          <a:lstStyle/>
          <a:p>
            <a:r>
              <a:rPr lang="ru-RU" dirty="0"/>
              <a:t>Предлагаемое сведение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88757" y="1597891"/>
                <a:ext cx="8739739" cy="4839854"/>
              </a:xfrm>
            </p:spPr>
            <p:txBody>
              <a:bodyPr/>
              <a:lstStyle/>
              <a:p>
                <a:pPr lvl="0">
                  <a:buFont typeface="Calibri" panose="020F0502020204030204" pitchFamily="34" charset="0"/>
                  <a:buChar char="−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ru-RU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ru-RU" dirty="0"/>
                  <a:t>)</a:t>
                </a:r>
                <a:endParaRPr lang="en-US" dirty="0"/>
              </a:p>
              <a:p>
                <a:pPr lvl="0">
                  <a:buFont typeface="Calibri" panose="020F0502020204030204" pitchFamily="34" charset="0"/>
                  <a:buChar char="−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ru-RU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ru-RU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\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ru-RU" dirty="0"/>
                  <a:t>)</a:t>
                </a:r>
                <a:endParaRPr lang="en-US" dirty="0"/>
              </a:p>
              <a:p>
                <a:pPr lvl="0">
                  <a:buFont typeface="Calibri" panose="020F0502020204030204" pitchFamily="34" charset="0"/>
                  <a:buChar char="−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ru-RU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ru-RU" i="1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  <m:r>
                          <a:rPr lang="ru-RU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𝑧</m:t>
                        </m:r>
                        <m:d>
                          <m:d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</m:oMath>
                </a14:m>
                <a:r>
                  <a:rPr lang="ru-RU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\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ru-RU" dirty="0"/>
                  <a:t>)</a:t>
                </a:r>
                <a:endParaRPr lang="en-US" dirty="0"/>
              </a:p>
              <a:p>
                <a:pPr lvl="0">
                  <a:buFont typeface="Calibri" panose="020F0502020204030204" pitchFamily="34" charset="0"/>
                  <a:buChar char="−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\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nary>
                    <m:r>
                      <a:rPr lang="ru-RU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ru-RU" dirty="0"/>
                  <a:t> –</a:t>
                </a:r>
                <a:r>
                  <a:rPr lang="en-US" dirty="0"/>
                  <a:t> </a:t>
                </a:r>
                <a:r>
                  <a:rPr lang="ru-RU" dirty="0"/>
                  <a:t>суммарное число ошибок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ru-RU" dirty="0"/>
                  <a:t> ограничено заданным числом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ru-RU" dirty="0"/>
              </a:p>
              <a:p>
                <a:pPr marL="0" lvl="0" indent="0">
                  <a:buNone/>
                </a:pPr>
                <a:endParaRPr lang="ru-RU" i="1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𝒪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(|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r>
                  <a:rPr lang="ru-RU" dirty="0"/>
                  <a:t> ограничений четырех типов</a:t>
                </a:r>
              </a:p>
              <a:p>
                <a:pPr marL="0" lvl="0" indent="0">
                  <a:buNone/>
                </a:pPr>
                <a:r>
                  <a:rPr lang="ru-RU" dirty="0"/>
                  <a:t>+ Предикаты нарушения =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u-RU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</m:d>
                  </m:oMath>
                </a14:m>
                <a:endParaRPr lang="ru-RU" dirty="0"/>
              </a:p>
              <a:p>
                <a:pPr marL="0" lvl="0" indent="0">
                  <a:buNone/>
                </a:pPr>
                <a:r>
                  <a:rPr lang="ru-RU" dirty="0"/>
                  <a:t>Используется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𝒪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ru-RU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ru-RU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ru-RU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 целочисленных переменных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88757" y="1597891"/>
                <a:ext cx="8739739" cy="4839854"/>
              </a:xfrm>
              <a:blipFill rotWithShape="1">
                <a:blip r:embed="rId3"/>
                <a:stretch>
                  <a:fillRect l="-1464" t="-11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611418" y="147004"/>
            <a:ext cx="521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Ульянцев В.И. Генерация конечных автоматов с использованием программных средств решения задач </a:t>
            </a:r>
            <a:r>
              <a:rPr lang="en-US" sz="1400" dirty="0">
                <a:solidFill>
                  <a:schemeClr val="bg1"/>
                </a:solidFill>
              </a:rPr>
              <a:t>SAT </a:t>
            </a:r>
            <a:r>
              <a:rPr lang="ru-RU" sz="1400" dirty="0">
                <a:solidFill>
                  <a:schemeClr val="bg1"/>
                </a:solidFill>
              </a:rPr>
              <a:t>и </a:t>
            </a:r>
            <a:r>
              <a:rPr lang="en-US" sz="1400" dirty="0">
                <a:solidFill>
                  <a:schemeClr val="bg1"/>
                </a:solidFill>
              </a:rPr>
              <a:t>CSP</a:t>
            </a:r>
          </a:p>
        </p:txBody>
      </p:sp>
    </p:spTree>
    <p:extLst>
      <p:ext uri="{BB962C8B-B14F-4D97-AF65-F5344CB8AC3E}">
        <p14:creationId xmlns:p14="http://schemas.microsoft.com/office/powerpoint/2010/main" val="31918126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905415"/>
            <a:ext cx="8229600" cy="689519"/>
          </a:xfrm>
        </p:spPr>
        <p:txBody>
          <a:bodyPr>
            <a:normAutofit fontScale="90000"/>
          </a:bodyPr>
          <a:lstStyle/>
          <a:p>
            <a:r>
              <a:rPr lang="ru-RU" dirty="0"/>
              <a:t>Схема реализованного инструментального средства </a:t>
            </a:r>
            <a:r>
              <a:rPr lang="en-US" dirty="0" err="1"/>
              <a:t>EFSMTools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611418" y="147004"/>
            <a:ext cx="521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Ульянцев В.И. Генерация конечных автоматов с использованием программных средств решения задач </a:t>
            </a:r>
            <a:r>
              <a:rPr lang="en-US" sz="1400" dirty="0">
                <a:solidFill>
                  <a:schemeClr val="bg1"/>
                </a:solidFill>
              </a:rPr>
              <a:t>SAT </a:t>
            </a:r>
            <a:r>
              <a:rPr lang="ru-RU" sz="1400" dirty="0">
                <a:solidFill>
                  <a:schemeClr val="bg1"/>
                </a:solidFill>
              </a:rPr>
              <a:t>и </a:t>
            </a:r>
            <a:r>
              <a:rPr lang="en-US" sz="1400" dirty="0">
                <a:solidFill>
                  <a:schemeClr val="bg1"/>
                </a:solidFill>
              </a:rPr>
              <a:t>CSP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1837840"/>
              </p:ext>
            </p:extLst>
          </p:nvPr>
        </p:nvGraphicFramePr>
        <p:xfrm>
          <a:off x="127067" y="2784267"/>
          <a:ext cx="8901429" cy="1583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7486734" imgH="1371600" progId="Visio.Drawing.15">
                  <p:embed/>
                </p:oleObj>
              </mc:Choice>
              <mc:Fallback>
                <p:oleObj r:id="rId3" imgW="7486734" imgH="137160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67" y="2784267"/>
                        <a:ext cx="8901429" cy="15831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59163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5377218" y="1638337"/>
                <a:ext cx="3651278" cy="4799408"/>
              </a:xfrm>
            </p:spPr>
            <p:txBody>
              <a:bodyPr/>
              <a:lstStyle/>
              <a:p>
                <a:pPr lvl="0">
                  <a:buFont typeface="Calibri" panose="020F0502020204030204" pitchFamily="34" charset="0"/>
                  <a:buChar char="−"/>
                </a:pPr>
                <a:r>
                  <a:rPr lang="ru-RU" dirty="0"/>
                  <a:t>25 сценариев</a:t>
                </a:r>
              </a:p>
              <a:p>
                <a:pPr lvl="0">
                  <a:buFont typeface="Calibri" panose="020F0502020204030204" pitchFamily="34" charset="0"/>
                  <a:buChar char="−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𝒯</m:t>
                        </m:r>
                      </m:e>
                    </m:d>
                    <m:r>
                      <a:rPr lang="ru-RU" b="0" i="1" smtClean="0">
                        <a:latin typeface="Cambria Math"/>
                      </a:rPr>
                      <m:t>=340</m:t>
                    </m:r>
                  </m:oMath>
                </a14:m>
                <a:endParaRPr lang="ru-RU" dirty="0"/>
              </a:p>
              <a:p>
                <a:pPr lvl="0">
                  <a:buFont typeface="Calibri" panose="020F0502020204030204" pitchFamily="34" charset="0"/>
                  <a:buChar char="−"/>
                </a:pPr>
                <a:r>
                  <a:rPr lang="ru-RU" dirty="0"/>
                  <a:t>12884 ребер в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endParaRPr lang="ru-RU" dirty="0"/>
              </a:p>
              <a:p>
                <a:pPr lvl="0">
                  <a:buFont typeface="Calibri" panose="020F0502020204030204" pitchFamily="34" charset="0"/>
                  <a:buChar char="−"/>
                </a:pPr>
                <a:r>
                  <a:rPr lang="ru-RU" dirty="0"/>
                  <a:t>15240 ограничений на 1870 целочисленных переменных</a:t>
                </a:r>
              </a:p>
              <a:p>
                <a:pPr lvl="0">
                  <a:buFont typeface="Calibri" panose="020F0502020204030204" pitchFamily="34" charset="0"/>
                  <a:buChar char="−"/>
                </a:pPr>
                <a:r>
                  <a:rPr lang="ru-RU" dirty="0"/>
                  <a:t>8,7 с (с </a:t>
                </a:r>
                <a:r>
                  <a:rPr lang="en-US" dirty="0" err="1"/>
                  <a:t>Opturion</a:t>
                </a:r>
                <a:r>
                  <a:rPr lang="en-US" dirty="0"/>
                  <a:t> CPX)</a:t>
                </a:r>
                <a:endParaRPr lang="ru-RU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377218" y="1638337"/>
                <a:ext cx="3651278" cy="4799408"/>
              </a:xfrm>
              <a:blipFill rotWithShape="0">
                <a:blip r:embed="rId4"/>
                <a:stretch>
                  <a:fillRect l="-2671" t="-11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611418" y="147004"/>
            <a:ext cx="521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Ульянцев В.И. Генерация конечных автоматов с использованием программных средств решения задач </a:t>
            </a:r>
            <a:r>
              <a:rPr lang="en-US" sz="1400" dirty="0">
                <a:solidFill>
                  <a:schemeClr val="bg1"/>
                </a:solidFill>
              </a:rPr>
              <a:t>SAT </a:t>
            </a:r>
            <a:r>
              <a:rPr lang="ru-RU" sz="1400" dirty="0">
                <a:solidFill>
                  <a:schemeClr val="bg1"/>
                </a:solidFill>
              </a:rPr>
              <a:t>и </a:t>
            </a:r>
            <a:r>
              <a:rPr lang="en-US" sz="1400" dirty="0">
                <a:solidFill>
                  <a:schemeClr val="bg1"/>
                </a:solidFill>
              </a:rPr>
              <a:t>CSP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56949" y="1652444"/>
            <a:ext cx="5370394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digraph EFSM {</a:t>
            </a:r>
            <a:endParaRPr lang="ru-RU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node [shape = circle];</a:t>
            </a:r>
            <a:endParaRPr lang="ru-RU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</a:t>
            </a:r>
            <a:endParaRPr lang="ru-RU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0 -&gt; 1 [label = "START [1] (OK)"];</a:t>
            </a:r>
            <a:endParaRPr lang="ru-RU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1 -&gt; 1 [label = "START [1] (OK)"];</a:t>
            </a:r>
            <a:endParaRPr lang="ru-RU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1 -&gt; 1 [label = "TOFFEE [1] (NO)"];</a:t>
            </a:r>
            <a:endParaRPr lang="ru-RU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1 -&gt; 1 [label = "CHOC [1] (NO)"];</a:t>
            </a:r>
            <a:endParaRPr lang="ru-RU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1 -&gt; 2 [label = "COIN [x1] (OK)"];</a:t>
            </a:r>
            <a:endParaRPr lang="ru-RU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1 -&gt; 3 [label = "COIN [~x1] (OK)"];</a:t>
            </a:r>
            <a:endParaRPr lang="ru-RU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2 -&gt; 2 [label = "CHOC [1] (NO)"];</a:t>
            </a:r>
            <a:endParaRPr lang="ru-RU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2 -&gt; 2 [label = "COIN [~x1] (NO)"];</a:t>
            </a:r>
            <a:endParaRPr lang="ru-RU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2 -&gt; 1 [label = "START [1] (OK)"];</a:t>
            </a:r>
            <a:endParaRPr lang="ru-RU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2 -&gt; 1 [label = "TOFFEE [1] (TOFFEE)"];</a:t>
            </a:r>
            <a:endParaRPr lang="ru-RU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2 -&gt; 3 [label = "COIN [x1] (OK)"];</a:t>
            </a:r>
            <a:endParaRPr lang="ru-RU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3 -&gt; 1 [label = "START [1] (OK)"];</a:t>
            </a:r>
            <a:endParaRPr lang="ru-RU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3 -&gt; 1 [label = "CHOC [1] (CHOC)"];</a:t>
            </a:r>
            <a:endParaRPr lang="ru-RU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3 -&gt; 2 [label = "TOFFEE [1] (TOFFEE)"];</a:t>
            </a:r>
            <a:endParaRPr lang="ru-RU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3 -&gt; 3 [label = "COIN [1] (NO)"];</a:t>
            </a:r>
            <a:endParaRPr lang="ru-RU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ru-RU" sz="16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2531397"/>
              </p:ext>
            </p:extLst>
          </p:nvPr>
        </p:nvGraphicFramePr>
        <p:xfrm>
          <a:off x="5377218" y="4591668"/>
          <a:ext cx="3651278" cy="21119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5076943" imgH="2952885" progId="Visio.Drawing.15">
                  <p:embed/>
                </p:oleObj>
              </mc:Choice>
              <mc:Fallback>
                <p:oleObj name="Visio" r:id="rId5" imgW="5076943" imgH="2952885" progId="Visio.Drawing.15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7218" y="4591668"/>
                        <a:ext cx="3651278" cy="21119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77113" y="809521"/>
            <a:ext cx="8229600" cy="689519"/>
          </a:xfrm>
        </p:spPr>
        <p:txBody>
          <a:bodyPr>
            <a:noAutofit/>
          </a:bodyPr>
          <a:lstStyle/>
          <a:p>
            <a:r>
              <a:rPr lang="ru-RU" sz="2400" dirty="0"/>
              <a:t>Пример применения разработанного средства к задаче генерации автомата для торгового аппарата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08671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0063" y="831273"/>
            <a:ext cx="8686800" cy="689519"/>
          </a:xfrm>
        </p:spPr>
        <p:txBody>
          <a:bodyPr>
            <a:normAutofit fontScale="90000"/>
          </a:bodyPr>
          <a:lstStyle/>
          <a:p>
            <a:r>
              <a:rPr lang="ru-RU" dirty="0"/>
              <a:t>Научная новизна, выносимые на защиту положения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288757" y="1416655"/>
            <a:ext cx="8772865" cy="5354848"/>
          </a:xfrm>
        </p:spPr>
        <p:txBody>
          <a:bodyPr/>
          <a:lstStyle/>
          <a:p>
            <a:pPr marL="274638" lvl="0" indent="-274638">
              <a:buFont typeface="+mj-lt"/>
              <a:buAutoNum type="arabicPeriod"/>
            </a:pPr>
            <a:r>
              <a:rPr lang="ru-RU" dirty="0"/>
              <a:t>Доказательство </a:t>
            </a:r>
            <a:r>
              <a:rPr lang="en-US" b="1" dirty="0"/>
              <a:t>NP</a:t>
            </a:r>
            <a:r>
              <a:rPr lang="ru-RU" b="1" dirty="0"/>
              <a:t>-трудности </a:t>
            </a:r>
            <a:r>
              <a:rPr lang="ru-RU" dirty="0"/>
              <a:t>задачи построения управляющих конечных автоматов по сценариям работы</a:t>
            </a:r>
            <a:endParaRPr lang="en-US" dirty="0"/>
          </a:p>
          <a:p>
            <a:pPr marL="274638" lvl="0" indent="-274638">
              <a:buFont typeface="+mj-lt"/>
              <a:buAutoNum type="arabicPeriod"/>
            </a:pPr>
            <a:r>
              <a:rPr lang="ru-RU" dirty="0"/>
              <a:t>Точные методы генерации ДКА по безошибочным и зашумленным обучающим словарям</a:t>
            </a:r>
          </a:p>
          <a:p>
            <a:pPr lvl="1" indent="-342900"/>
            <a:r>
              <a:rPr lang="ru-RU" dirty="0"/>
              <a:t>разработанные </a:t>
            </a:r>
            <a:r>
              <a:rPr lang="ru-RU" b="1" dirty="0"/>
              <a:t>предикаты нарушения симметрии</a:t>
            </a:r>
            <a:endParaRPr lang="ru-RU" dirty="0"/>
          </a:p>
          <a:p>
            <a:pPr lvl="1" indent="-342900"/>
            <a:r>
              <a:rPr lang="ru-RU" dirty="0"/>
              <a:t>по зашумленным словарям – </a:t>
            </a:r>
            <a:r>
              <a:rPr lang="ru-RU" b="1" dirty="0"/>
              <a:t>точный, в отличие от известных</a:t>
            </a:r>
            <a:endParaRPr lang="en-US" b="1" dirty="0"/>
          </a:p>
          <a:p>
            <a:pPr marL="274638" indent="-274638">
              <a:buFont typeface="+mj-lt"/>
              <a:buAutoNum type="arabicPeriod"/>
            </a:pPr>
            <a:r>
              <a:rPr lang="ru-RU" dirty="0"/>
              <a:t>Точные методы генерации управляющих конечных автоматов по сценариям работы</a:t>
            </a:r>
          </a:p>
          <a:p>
            <a:pPr lvl="1" indent="-342900"/>
            <a:r>
              <a:rPr lang="ru-RU" dirty="0"/>
              <a:t>новые </a:t>
            </a:r>
            <a:r>
              <a:rPr lang="ru-RU" b="1" dirty="0"/>
              <a:t>алгоритмы построения дерева сценариев и его графа совместимости</a:t>
            </a:r>
            <a:endParaRPr lang="ru-RU" dirty="0"/>
          </a:p>
          <a:p>
            <a:pPr lvl="1" indent="-342900"/>
            <a:r>
              <a:rPr lang="ru-RU" dirty="0"/>
              <a:t>известные методы являются </a:t>
            </a:r>
            <a:r>
              <a:rPr lang="ru-RU" b="1" dirty="0"/>
              <a:t>неточными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Внедрение в средство </a:t>
            </a:r>
            <a:r>
              <a:rPr lang="en-US" dirty="0"/>
              <a:t>DFASAT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3611418" y="147004"/>
            <a:ext cx="521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Ульянцев В.И. Генерация конечных автоматов с использованием программных средств решения задач </a:t>
            </a:r>
            <a:r>
              <a:rPr lang="en-US" sz="1400" dirty="0">
                <a:solidFill>
                  <a:schemeClr val="bg1"/>
                </a:solidFill>
              </a:rPr>
              <a:t>SAT </a:t>
            </a:r>
            <a:r>
              <a:rPr lang="ru-RU" sz="1400" dirty="0">
                <a:solidFill>
                  <a:schemeClr val="bg1"/>
                </a:solidFill>
              </a:rPr>
              <a:t>и </a:t>
            </a:r>
            <a:r>
              <a:rPr lang="en-US" sz="1400" dirty="0">
                <a:solidFill>
                  <a:schemeClr val="bg1"/>
                </a:solidFill>
              </a:rPr>
              <a:t>CSP</a:t>
            </a:r>
          </a:p>
        </p:txBody>
      </p:sp>
    </p:spTree>
    <p:extLst>
      <p:ext uri="{BB962C8B-B14F-4D97-AF65-F5344CB8AC3E}">
        <p14:creationId xmlns:p14="http://schemas.microsoft.com/office/powerpoint/2010/main" val="2673036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831273"/>
            <a:ext cx="8229600" cy="689519"/>
          </a:xfrm>
        </p:spPr>
        <p:txBody>
          <a:bodyPr>
            <a:normAutofit/>
          </a:bodyPr>
          <a:lstStyle/>
          <a:p>
            <a:r>
              <a:rPr lang="ru-RU" dirty="0"/>
              <a:t>Сравнение с переборным решением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611418" y="147004"/>
            <a:ext cx="521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Ульянцев В.И. Генерация конечных автоматов с использованием программных средств решения задач </a:t>
            </a:r>
            <a:r>
              <a:rPr lang="en-US" sz="1400" dirty="0">
                <a:solidFill>
                  <a:schemeClr val="bg1"/>
                </a:solidFill>
              </a:rPr>
              <a:t>SAT </a:t>
            </a:r>
            <a:r>
              <a:rPr lang="ru-RU" sz="1400" dirty="0">
                <a:solidFill>
                  <a:schemeClr val="bg1"/>
                </a:solidFill>
              </a:rPr>
              <a:t>и </a:t>
            </a:r>
            <a:r>
              <a:rPr lang="en-US" sz="1400" dirty="0">
                <a:solidFill>
                  <a:schemeClr val="bg1"/>
                </a:solidFill>
              </a:rPr>
              <a:t>CSP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/>
        </p:nvGraphicFramePr>
        <p:xfrm>
          <a:off x="639763" y="1539875"/>
          <a:ext cx="8047037" cy="5135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Документ" r:id="rId3" imgW="5911438" imgH="3775120" progId="Word.Document.12">
                  <p:embed/>
                </p:oleObj>
              </mc:Choice>
              <mc:Fallback>
                <p:oleObj name="Документ" r:id="rId3" imgW="5911438" imgH="377512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9763" y="1539875"/>
                        <a:ext cx="8047037" cy="5135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40550" y="6413842"/>
            <a:ext cx="2749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P-value &lt; 0.01,</a:t>
            </a:r>
            <a:r>
              <a:rPr lang="ru-RU" dirty="0"/>
              <a:t> кроме </a:t>
            </a:r>
            <a:r>
              <a:rPr lang="en-US" i="1" dirty="0"/>
              <a:t>C</a:t>
            </a:r>
            <a:r>
              <a:rPr lang="en-US" dirty="0"/>
              <a:t> = 5</a:t>
            </a:r>
          </a:p>
        </p:txBody>
      </p:sp>
    </p:spTree>
    <p:extLst>
      <p:ext uri="{BB962C8B-B14F-4D97-AF65-F5344CB8AC3E}">
        <p14:creationId xmlns:p14="http://schemas.microsoft.com/office/powerpoint/2010/main" val="37973620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611418" y="147004"/>
            <a:ext cx="521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Ульянцев В.И. Генерация конечных автоматов с использованием программных средств решения задач </a:t>
            </a:r>
            <a:r>
              <a:rPr lang="en-US" sz="1400" dirty="0">
                <a:solidFill>
                  <a:schemeClr val="bg1"/>
                </a:solidFill>
              </a:rPr>
              <a:t>SAT </a:t>
            </a:r>
            <a:r>
              <a:rPr lang="ru-RU" sz="1400" dirty="0">
                <a:solidFill>
                  <a:schemeClr val="bg1"/>
                </a:solidFill>
              </a:rPr>
              <a:t>и </a:t>
            </a:r>
            <a:r>
              <a:rPr lang="en-US" sz="1400" dirty="0">
                <a:solidFill>
                  <a:schemeClr val="bg1"/>
                </a:solidFill>
              </a:rPr>
              <a:t>CSP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7" name="Рисунок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41" y="1273304"/>
            <a:ext cx="7806518" cy="5459104"/>
          </a:xfrm>
          <a:prstGeom prst="rect">
            <a:avLst/>
          </a:prstGeom>
        </p:spPr>
      </p:pic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457200" y="831850"/>
            <a:ext cx="8229600" cy="688975"/>
          </a:xfrm>
        </p:spPr>
        <p:txBody>
          <a:bodyPr>
            <a:normAutofit/>
          </a:bodyPr>
          <a:lstStyle/>
          <a:p>
            <a:r>
              <a:rPr lang="ru-RU" dirty="0"/>
              <a:t>Производительность третьего метода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9282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831273"/>
            <a:ext cx="8229600" cy="689519"/>
          </a:xfrm>
        </p:spPr>
        <p:txBody>
          <a:bodyPr>
            <a:normAutofit fontScale="90000"/>
          </a:bodyPr>
          <a:lstStyle/>
          <a:p>
            <a:r>
              <a:rPr lang="ru-RU" dirty="0"/>
              <a:t>Сравнение четвертого метода с </a:t>
            </a:r>
            <a:r>
              <a:rPr lang="en-US" dirty="0"/>
              <a:t>MuACO </a:t>
            </a:r>
            <a:r>
              <a:rPr lang="ru-RU" dirty="0"/>
              <a:t>и поиском с возвратом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611418" y="147004"/>
            <a:ext cx="521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Ульянцев В.И. Генерация конечных автоматов с использованием программных средств решения задач </a:t>
            </a:r>
            <a:r>
              <a:rPr lang="en-US" sz="1400" dirty="0">
                <a:solidFill>
                  <a:schemeClr val="bg1"/>
                </a:solidFill>
              </a:rPr>
              <a:t>SAT </a:t>
            </a:r>
            <a:r>
              <a:rPr lang="ru-RU" sz="1400" dirty="0">
                <a:solidFill>
                  <a:schemeClr val="bg1"/>
                </a:solidFill>
              </a:rPr>
              <a:t>и </a:t>
            </a:r>
            <a:r>
              <a:rPr lang="en-US" sz="1400" dirty="0">
                <a:solidFill>
                  <a:schemeClr val="bg1"/>
                </a:solidFill>
              </a:rPr>
              <a:t>CSP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2189638"/>
              </p:ext>
            </p:extLst>
          </p:nvPr>
        </p:nvGraphicFramePr>
        <p:xfrm>
          <a:off x="244475" y="1795250"/>
          <a:ext cx="8213725" cy="531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Документ" r:id="rId3" imgW="5911438" imgH="3821162" progId="Word.Document.12">
                  <p:embed/>
                </p:oleObj>
              </mc:Choice>
              <mc:Fallback>
                <p:oleObj name="Документ" r:id="rId3" imgW="5911438" imgH="382116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4475" y="1795250"/>
                        <a:ext cx="8213725" cy="5318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96693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Глава 5. Внедрение результатов работы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4487863" y="247650"/>
            <a:ext cx="4656137" cy="365125"/>
          </a:xfrm>
        </p:spPr>
        <p:txBody>
          <a:bodyPr/>
          <a:lstStyle/>
          <a:p>
            <a:pPr>
              <a:defRPr/>
            </a:pPr>
            <a:r>
              <a:rPr lang="ru-RU"/>
              <a:t>Колонтитул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780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7024"/>
          <a:stretch/>
        </p:blipFill>
        <p:spPr bwMode="auto">
          <a:xfrm>
            <a:off x="4169329" y="3319849"/>
            <a:ext cx="4660635" cy="31027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831273"/>
            <a:ext cx="8229600" cy="689519"/>
          </a:xfrm>
        </p:spPr>
        <p:txBody>
          <a:bodyPr>
            <a:normAutofit/>
          </a:bodyPr>
          <a:lstStyle/>
          <a:p>
            <a:r>
              <a:rPr lang="ru-RU" dirty="0"/>
              <a:t>Внедрение в </a:t>
            </a:r>
            <a:r>
              <a:rPr lang="en-US" dirty="0"/>
              <a:t>DFASAT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288758" y="1597891"/>
            <a:ext cx="8398042" cy="4839854"/>
          </a:xfrm>
        </p:spPr>
        <p:txBody>
          <a:bodyPr/>
          <a:lstStyle/>
          <a:p>
            <a:pPr lvl="0">
              <a:buFont typeface="Calibri" panose="020F0502020204030204" pitchFamily="34" charset="0"/>
              <a:buChar char="−"/>
            </a:pPr>
            <a:r>
              <a:rPr lang="en-US" b="1" dirty="0"/>
              <a:t>DFASAT </a:t>
            </a:r>
            <a:r>
              <a:rPr lang="en-US" dirty="0"/>
              <a:t>– </a:t>
            </a:r>
            <a:r>
              <a:rPr lang="ru-RU" dirty="0"/>
              <a:t>метод</a:t>
            </a:r>
            <a:r>
              <a:rPr lang="en-US" dirty="0"/>
              <a:t> </a:t>
            </a:r>
            <a:r>
              <a:rPr lang="ru-RU" dirty="0"/>
              <a:t>и средство, разработанное М.</a:t>
            </a:r>
            <a:r>
              <a:rPr lang="en-US" dirty="0"/>
              <a:t> </a:t>
            </a:r>
            <a:r>
              <a:rPr lang="ru-RU" dirty="0" err="1"/>
              <a:t>Хеуле</a:t>
            </a:r>
            <a:r>
              <a:rPr lang="ru-RU" dirty="0"/>
              <a:t> (Техасский университет в </a:t>
            </a:r>
            <a:r>
              <a:rPr lang="ru-RU" dirty="0" err="1"/>
              <a:t>Остине</a:t>
            </a:r>
            <a:r>
              <a:rPr lang="ru-RU" dirty="0"/>
              <a:t>, США) и С. </a:t>
            </a:r>
            <a:r>
              <a:rPr lang="ru-RU" dirty="0" err="1"/>
              <a:t>Вервером</a:t>
            </a:r>
            <a:r>
              <a:rPr lang="ru-RU" dirty="0"/>
              <a:t> (Делфтский технический университет, Нидерланды)</a:t>
            </a:r>
          </a:p>
          <a:p>
            <a:pPr lvl="0">
              <a:buFont typeface="Calibri" panose="020F0502020204030204" pitchFamily="34" charset="0"/>
              <a:buChar char="−"/>
            </a:pPr>
            <a:r>
              <a:rPr lang="ru-RU" dirty="0"/>
              <a:t>Контакт установлен после выступления на  </a:t>
            </a:r>
            <a:r>
              <a:rPr lang="en-US" i="1" dirty="0"/>
              <a:t>LATA</a:t>
            </a:r>
            <a:r>
              <a:rPr lang="ru-RU" dirty="0"/>
              <a:t>-2015 </a:t>
            </a:r>
            <a:endParaRPr lang="en-US" dirty="0"/>
          </a:p>
          <a:p>
            <a:pPr lvl="0">
              <a:buFont typeface="Calibri" panose="020F0502020204030204" pitchFamily="34" charset="0"/>
              <a:buChar char="−"/>
            </a:pPr>
            <a:r>
              <a:rPr lang="ru-RU" dirty="0"/>
              <a:t>С. Вервер реализовал предложенные</a:t>
            </a:r>
            <a:r>
              <a:rPr lang="en-US" dirty="0"/>
              <a:t> </a:t>
            </a:r>
            <a:r>
              <a:rPr lang="ru-RU" dirty="0"/>
              <a:t>автором предикаты симметрии в коде </a:t>
            </a:r>
            <a:r>
              <a:rPr lang="en-US" dirty="0"/>
              <a:t>DFASAT</a:t>
            </a:r>
          </a:p>
          <a:p>
            <a:pPr lvl="0">
              <a:buFont typeface="Calibri" panose="020F0502020204030204" pitchFamily="34" charset="0"/>
              <a:buChar char="−"/>
            </a:pPr>
            <a:r>
              <a:rPr lang="ru-RU" dirty="0"/>
              <a:t>На одном из примеров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ru-RU" dirty="0"/>
              <a:t>До внедрения: 885 с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ru-RU" dirty="0"/>
              <a:t>После внедрения: 25 с</a:t>
            </a:r>
            <a:endParaRPr lang="en-US" dirty="0"/>
          </a:p>
          <a:p>
            <a:pPr lvl="0">
              <a:buFont typeface="Calibri" panose="020F0502020204030204" pitchFamily="34" charset="0"/>
              <a:buChar char="−"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3611418" y="147004"/>
            <a:ext cx="521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Ульянцев В.И. Генерация конечных автоматов с использованием программных средств решения задач </a:t>
            </a:r>
            <a:r>
              <a:rPr lang="en-US" sz="1400" dirty="0">
                <a:solidFill>
                  <a:schemeClr val="bg1"/>
                </a:solidFill>
              </a:rPr>
              <a:t>SAT </a:t>
            </a:r>
            <a:r>
              <a:rPr lang="ru-RU" sz="1400" dirty="0">
                <a:solidFill>
                  <a:schemeClr val="bg1"/>
                </a:solidFill>
              </a:rPr>
              <a:t>и </a:t>
            </a:r>
            <a:r>
              <a:rPr lang="en-US" sz="1400" dirty="0">
                <a:solidFill>
                  <a:schemeClr val="bg1"/>
                </a:solidFill>
              </a:rPr>
              <a:t>CSP</a:t>
            </a:r>
          </a:p>
        </p:txBody>
      </p:sp>
    </p:spTree>
    <p:extLst>
      <p:ext uri="{BB962C8B-B14F-4D97-AF65-F5344CB8AC3E}">
        <p14:creationId xmlns:p14="http://schemas.microsoft.com/office/powerpoint/2010/main" val="40688167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831273"/>
            <a:ext cx="8229600" cy="689519"/>
          </a:xfrm>
        </p:spPr>
        <p:txBody>
          <a:bodyPr>
            <a:normAutofit/>
          </a:bodyPr>
          <a:lstStyle/>
          <a:p>
            <a:r>
              <a:rPr lang="ru-RU" dirty="0"/>
              <a:t>Внедрение в образовательный процесс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288757" y="1597891"/>
            <a:ext cx="8185542" cy="4839854"/>
          </a:xfrm>
        </p:spPr>
        <p:txBody>
          <a:bodyPr/>
          <a:lstStyle/>
          <a:p>
            <a:pPr lvl="0">
              <a:buFont typeface="Calibri" panose="020F0502020204030204" pitchFamily="34" charset="0"/>
              <a:buChar char="−"/>
            </a:pPr>
            <a:r>
              <a:rPr lang="ru-RU" dirty="0"/>
              <a:t>Произведено на кафедре «Компьютерные технологии» Университета ИТМО</a:t>
            </a:r>
          </a:p>
          <a:p>
            <a:pPr lvl="0">
              <a:buFont typeface="Calibri" panose="020F0502020204030204" pitchFamily="34" charset="0"/>
              <a:buChar char="−"/>
            </a:pPr>
            <a:r>
              <a:rPr lang="ru-RU" dirty="0"/>
              <a:t>Курс «Теория автоматов и программирование»</a:t>
            </a:r>
          </a:p>
          <a:p>
            <a:pPr lvl="0">
              <a:buFont typeface="Calibri" panose="020F0502020204030204" pitchFamily="34" charset="0"/>
              <a:buChar char="−"/>
            </a:pPr>
            <a:r>
              <a:rPr lang="ru-RU" dirty="0"/>
              <a:t>При руководстве двумя бакалаврскими и выполнении двух магистерских работ: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ru-RU" dirty="0"/>
              <a:t>Закирзянов И. Т. Бакалаврская работа, 2015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ru-RU" dirty="0"/>
              <a:t>Мельник М. В. Бакалаврская работа, 2015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ru-RU" dirty="0"/>
              <a:t>Агапова А. И. Магистерская диссертация, 2014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ru-RU" dirty="0"/>
              <a:t>Панченко Е. В. Магистерская диссертация, 2013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11418" y="147004"/>
            <a:ext cx="521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Ульянцев В.И. Генерация конечных автоматов с использованием программных средств решения задач </a:t>
            </a:r>
            <a:r>
              <a:rPr lang="en-US" sz="1400" dirty="0">
                <a:solidFill>
                  <a:schemeClr val="bg1"/>
                </a:solidFill>
              </a:rPr>
              <a:t>SAT </a:t>
            </a:r>
            <a:r>
              <a:rPr lang="ru-RU" sz="1400" dirty="0">
                <a:solidFill>
                  <a:schemeClr val="bg1"/>
                </a:solidFill>
              </a:rPr>
              <a:t>и </a:t>
            </a:r>
            <a:r>
              <a:rPr lang="en-US" sz="1400" dirty="0">
                <a:solidFill>
                  <a:schemeClr val="bg1"/>
                </a:solidFill>
              </a:rPr>
              <a:t>CSP</a:t>
            </a:r>
          </a:p>
        </p:txBody>
      </p:sp>
    </p:spTree>
    <p:extLst>
      <p:ext uri="{BB962C8B-B14F-4D97-AF65-F5344CB8AC3E}">
        <p14:creationId xmlns:p14="http://schemas.microsoft.com/office/powerpoint/2010/main" val="4647816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Заключение</a:t>
            </a:r>
            <a:endParaRPr lang="en-US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27279" y="3429000"/>
            <a:ext cx="5804242" cy="2203450"/>
          </a:xfrm>
        </p:spPr>
        <p:txBody>
          <a:bodyPr>
            <a:normAutofit/>
          </a:bodyPr>
          <a:lstStyle/>
          <a:p>
            <a:r>
              <a:rPr lang="ru-RU" sz="2400" dirty="0"/>
              <a:t>Апробация</a:t>
            </a:r>
          </a:p>
          <a:p>
            <a:r>
              <a:rPr lang="ru-RU" sz="2400" dirty="0"/>
              <a:t>Свидетельства</a:t>
            </a:r>
          </a:p>
          <a:p>
            <a:r>
              <a:rPr lang="ru-RU" sz="2400" dirty="0"/>
              <a:t>Публикации</a:t>
            </a:r>
          </a:p>
          <a:p>
            <a:r>
              <a:rPr lang="ru-RU" sz="2400" dirty="0"/>
              <a:t>Гранты</a:t>
            </a:r>
            <a:endParaRPr lang="en-US" sz="24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4487863" y="247650"/>
            <a:ext cx="4656137" cy="365125"/>
          </a:xfrm>
        </p:spPr>
        <p:txBody>
          <a:bodyPr/>
          <a:lstStyle/>
          <a:p>
            <a:pPr>
              <a:defRPr/>
            </a:pPr>
            <a:r>
              <a:rPr lang="ru-RU"/>
              <a:t>Колонтитул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702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831273"/>
            <a:ext cx="8229600" cy="689519"/>
          </a:xfrm>
        </p:spPr>
        <p:txBody>
          <a:bodyPr>
            <a:normAutofit/>
          </a:bodyPr>
          <a:lstStyle/>
          <a:p>
            <a:r>
              <a:rPr lang="ru-RU" dirty="0"/>
              <a:t>Апробация результатов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288757" y="1597891"/>
            <a:ext cx="8185542" cy="4839854"/>
          </a:xfrm>
        </p:spPr>
        <p:txBody>
          <a:bodyPr/>
          <a:lstStyle/>
          <a:p>
            <a:pPr lvl="0">
              <a:buFont typeface="Calibri" panose="020F0502020204030204" pitchFamily="34" charset="0"/>
              <a:buChar char="−"/>
            </a:pPr>
            <a:r>
              <a:rPr lang="ru-RU" dirty="0"/>
              <a:t>Всероссийская научная конференция по проблемам информатики СПИСОК. 2011-2014, Матмех СПбГУ</a:t>
            </a:r>
          </a:p>
          <a:p>
            <a:pPr lvl="0">
              <a:buFont typeface="Calibri" panose="020F0502020204030204" pitchFamily="34" charset="0"/>
              <a:buChar char="−"/>
            </a:pPr>
            <a:r>
              <a:rPr lang="ru-RU" dirty="0"/>
              <a:t>Всероссийский конгресс молодых ученых. 2011-2013, Университет ИТМО</a:t>
            </a:r>
          </a:p>
          <a:p>
            <a:pPr lvl="0">
              <a:buFont typeface="Calibri" panose="020F0502020204030204" pitchFamily="34" charset="0"/>
              <a:buChar char="−"/>
            </a:pPr>
            <a:r>
              <a:rPr lang="ru-RU" dirty="0"/>
              <a:t>Всероссийское совещание по проблемам управления. 2014, Институт проблем управления РАН, Москва</a:t>
            </a:r>
          </a:p>
          <a:p>
            <a:pPr lvl="0">
              <a:buFont typeface="Calibri" panose="020F0502020204030204" pitchFamily="34" charset="0"/>
              <a:buChar char="−"/>
            </a:pPr>
            <a:r>
              <a:rPr lang="ru-RU" dirty="0"/>
              <a:t>14</a:t>
            </a:r>
            <a:r>
              <a:rPr lang="en-US" dirty="0" err="1"/>
              <a:t>th</a:t>
            </a:r>
            <a:r>
              <a:rPr lang="en-US" dirty="0"/>
              <a:t> IFAC Symposium «Information Control Problems in Manufacturing – INCOM'12». 2012, </a:t>
            </a:r>
            <a:r>
              <a:rPr lang="ru-RU" dirty="0"/>
              <a:t>Бухарест, Румыния</a:t>
            </a:r>
          </a:p>
          <a:p>
            <a:pPr lvl="0">
              <a:buFont typeface="Calibri" panose="020F0502020204030204" pitchFamily="34" charset="0"/>
              <a:buChar char="−"/>
            </a:pPr>
            <a:r>
              <a:rPr lang="en-US" dirty="0"/>
              <a:t>International Conference on Machine Learning and Applications. 2011 – </a:t>
            </a:r>
            <a:r>
              <a:rPr lang="ru-RU" dirty="0"/>
              <a:t>Гонолулу, США. 2014 – Детройт, США</a:t>
            </a:r>
          </a:p>
          <a:p>
            <a:pPr lvl="0">
              <a:buFont typeface="Calibri" panose="020F0502020204030204" pitchFamily="34" charset="0"/>
              <a:buChar char="−"/>
            </a:pPr>
            <a:r>
              <a:rPr lang="ru-RU" dirty="0"/>
              <a:t>9</a:t>
            </a:r>
            <a:r>
              <a:rPr lang="en-US" dirty="0" err="1"/>
              <a:t>th</a:t>
            </a:r>
            <a:r>
              <a:rPr lang="en-US" dirty="0"/>
              <a:t> International Conference on Language and Automata Theory and Applications. 2015, </a:t>
            </a:r>
            <a:r>
              <a:rPr lang="ru-RU" dirty="0"/>
              <a:t>Ницца, Франция</a:t>
            </a:r>
          </a:p>
          <a:p>
            <a:pPr lvl="0">
              <a:buFont typeface="Calibri" panose="020F0502020204030204" pitchFamily="34" charset="0"/>
              <a:buChar char="−"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3611418" y="147004"/>
            <a:ext cx="521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Ульянцев В.И. Генерация конечных автоматов с использованием программных средств решения задач </a:t>
            </a:r>
            <a:r>
              <a:rPr lang="en-US" sz="1400" dirty="0">
                <a:solidFill>
                  <a:schemeClr val="bg1"/>
                </a:solidFill>
              </a:rPr>
              <a:t>SAT </a:t>
            </a:r>
            <a:r>
              <a:rPr lang="ru-RU" sz="1400" dirty="0">
                <a:solidFill>
                  <a:schemeClr val="bg1"/>
                </a:solidFill>
              </a:rPr>
              <a:t>и </a:t>
            </a:r>
            <a:r>
              <a:rPr lang="en-US" sz="1400" dirty="0">
                <a:solidFill>
                  <a:schemeClr val="bg1"/>
                </a:solidFill>
              </a:rPr>
              <a:t>CSP</a:t>
            </a:r>
          </a:p>
        </p:txBody>
      </p:sp>
    </p:spTree>
    <p:extLst>
      <p:ext uri="{BB962C8B-B14F-4D97-AF65-F5344CB8AC3E}">
        <p14:creationId xmlns:p14="http://schemas.microsoft.com/office/powerpoint/2010/main" val="7194264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831273"/>
            <a:ext cx="8229600" cy="689519"/>
          </a:xfrm>
        </p:spPr>
        <p:txBody>
          <a:bodyPr>
            <a:normAutofit/>
          </a:bodyPr>
          <a:lstStyle/>
          <a:p>
            <a:r>
              <a:rPr lang="ru-RU" dirty="0"/>
              <a:t>Свидетельства о регистрации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288756" y="1597891"/>
            <a:ext cx="8674940" cy="4839854"/>
          </a:xfrm>
        </p:spPr>
        <p:txBody>
          <a:bodyPr/>
          <a:lstStyle/>
          <a:p>
            <a:pPr lvl="0">
              <a:buFont typeface="Calibri" panose="020F0502020204030204" pitchFamily="34" charset="0"/>
              <a:buChar char="−"/>
            </a:pPr>
            <a:r>
              <a:rPr lang="ru-RU" dirty="0"/>
              <a:t>№ 2012 616462 от 18.07.2012 г. «Программное средство для построения графа совместимости вершин дерева сценариев работы программы»</a:t>
            </a:r>
          </a:p>
          <a:p>
            <a:pPr lvl="0">
              <a:buFont typeface="Calibri" panose="020F0502020204030204" pitchFamily="34" charset="0"/>
              <a:buChar char="−"/>
            </a:pPr>
            <a:r>
              <a:rPr lang="ru-RU" dirty="0"/>
              <a:t>№ 2012 660438 от 20.11.2012 г. «Программное средство для построения КНФ-формулы по графу совместимости вершин дерева сценариев работы программы»</a:t>
            </a:r>
          </a:p>
          <a:p>
            <a:pPr lvl="0">
              <a:buFont typeface="Calibri" panose="020F0502020204030204" pitchFamily="34" charset="0"/>
              <a:buChar char="−"/>
            </a:pPr>
            <a:r>
              <a:rPr lang="ru-RU" dirty="0"/>
              <a:t>№ 2013 619840 от 17.10.2013 г. «Программный комплекс для построения и тестирования управляющих конечных автоматов»</a:t>
            </a:r>
          </a:p>
          <a:p>
            <a:pPr lvl="0">
              <a:buFont typeface="Calibri" panose="020F0502020204030204" pitchFamily="34" charset="0"/>
              <a:buChar char="−"/>
            </a:pPr>
            <a:r>
              <a:rPr lang="ru-RU" dirty="0"/>
              <a:t>№ 2015 619224 от 27.08.2015 г. «Программное средство преобразования полученных методами машинного обучения управляющих автоматов в формат MATLAB/Stateflow»</a:t>
            </a:r>
          </a:p>
          <a:p>
            <a:pPr lvl="0">
              <a:buFont typeface="Calibri" panose="020F0502020204030204" pitchFamily="34" charset="0"/>
              <a:buChar char="−"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3611418" y="147004"/>
            <a:ext cx="521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Ульянцев В.И. Генерация конечных автоматов с использованием программных средств решения задач </a:t>
            </a:r>
            <a:r>
              <a:rPr lang="en-US" sz="1400" dirty="0">
                <a:solidFill>
                  <a:schemeClr val="bg1"/>
                </a:solidFill>
              </a:rPr>
              <a:t>SAT </a:t>
            </a:r>
            <a:r>
              <a:rPr lang="ru-RU" sz="1400" dirty="0">
                <a:solidFill>
                  <a:schemeClr val="bg1"/>
                </a:solidFill>
              </a:rPr>
              <a:t>и </a:t>
            </a:r>
            <a:r>
              <a:rPr lang="en-US" sz="1400" dirty="0">
                <a:solidFill>
                  <a:schemeClr val="bg1"/>
                </a:solidFill>
              </a:rPr>
              <a:t>CSP</a:t>
            </a:r>
          </a:p>
        </p:txBody>
      </p:sp>
    </p:spTree>
    <p:extLst>
      <p:ext uri="{BB962C8B-B14F-4D97-AF65-F5344CB8AC3E}">
        <p14:creationId xmlns:p14="http://schemas.microsoft.com/office/powerpoint/2010/main" val="23302812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831273"/>
            <a:ext cx="8229600" cy="689519"/>
          </a:xfrm>
        </p:spPr>
        <p:txBody>
          <a:bodyPr>
            <a:normAutofit/>
          </a:bodyPr>
          <a:lstStyle/>
          <a:p>
            <a:r>
              <a:rPr lang="ru-RU" dirty="0"/>
              <a:t>Публикации в ВАК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288756" y="1597891"/>
            <a:ext cx="8674940" cy="4839854"/>
          </a:xfrm>
        </p:spPr>
        <p:txBody>
          <a:bodyPr/>
          <a:lstStyle/>
          <a:p>
            <a:pPr lvl="0">
              <a:buFont typeface="Calibri" panose="020F0502020204030204" pitchFamily="34" charset="0"/>
              <a:buChar char="−"/>
            </a:pPr>
            <a:r>
              <a:rPr lang="ru-RU" dirty="0"/>
              <a:t>Панченко Е. В., </a:t>
            </a:r>
            <a:r>
              <a:rPr lang="ru-RU" b="1" dirty="0"/>
              <a:t>Ульянцев В. И.</a:t>
            </a:r>
            <a:r>
              <a:rPr lang="ru-RU" dirty="0"/>
              <a:t> Применение методов решения задачи о выполнимости </a:t>
            </a:r>
            <a:r>
              <a:rPr lang="ru-RU" dirty="0" err="1"/>
              <a:t>квантифицированной</a:t>
            </a:r>
            <a:r>
              <a:rPr lang="ru-RU" dirty="0"/>
              <a:t> булевой функции для построения управляющих конечных автоматов по сценариям работы и темпоральным свойствам // Научно-технический вестник информационных технологий, механики и оптики. – 2013. – № 4(86). – С. 151-153. – 0,188 п. л. / 0,1 п. л.</a:t>
            </a:r>
          </a:p>
          <a:p>
            <a:pPr lvl="0">
              <a:buFont typeface="Calibri" panose="020F0502020204030204" pitchFamily="34" charset="0"/>
              <a:buChar char="−"/>
            </a:pPr>
            <a:r>
              <a:rPr lang="ru-RU" b="1" dirty="0"/>
              <a:t>Ульянцев В. И.</a:t>
            </a:r>
            <a:r>
              <a:rPr lang="ru-RU" dirty="0"/>
              <a:t>, Царев Ф. Н. Применение методов решения задачи о выполнимости булевой формулы для построения управляющих ко-</a:t>
            </a:r>
            <a:r>
              <a:rPr lang="ru-RU" dirty="0" err="1"/>
              <a:t>нечных</a:t>
            </a:r>
            <a:r>
              <a:rPr lang="ru-RU" dirty="0"/>
              <a:t> автоматов по сценариям работы // Научно-технический вестник информационных технологий, механики и оптики. – 2012.  – № 1(77). – С. 96-100. – 0,313 п. л. / 0,16 п. л.</a:t>
            </a:r>
          </a:p>
          <a:p>
            <a:pPr marL="0" lvl="0" indent="0">
              <a:buNone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3611418" y="147004"/>
            <a:ext cx="521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Ульянцев В.И. Генерация конечных автоматов с использованием программных средств решения задач </a:t>
            </a:r>
            <a:r>
              <a:rPr lang="en-US" sz="1400" dirty="0">
                <a:solidFill>
                  <a:schemeClr val="bg1"/>
                </a:solidFill>
              </a:rPr>
              <a:t>SAT </a:t>
            </a:r>
            <a:r>
              <a:rPr lang="ru-RU" sz="1400" dirty="0">
                <a:solidFill>
                  <a:schemeClr val="bg1"/>
                </a:solidFill>
              </a:rPr>
              <a:t>и </a:t>
            </a:r>
            <a:r>
              <a:rPr lang="en-US" sz="1400" dirty="0">
                <a:solidFill>
                  <a:schemeClr val="bg1"/>
                </a:solidFill>
              </a:rPr>
              <a:t>CSP</a:t>
            </a:r>
          </a:p>
        </p:txBody>
      </p:sp>
    </p:spTree>
    <p:extLst>
      <p:ext uri="{BB962C8B-B14F-4D97-AF65-F5344CB8AC3E}">
        <p14:creationId xmlns:p14="http://schemas.microsoft.com/office/powerpoint/2010/main" val="3064234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Глава 1. Задачи выполнимости и удовлетворения ограничений, генерация конечных автоматов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00752" y="3429000"/>
            <a:ext cx="5830769" cy="2203450"/>
          </a:xfrm>
        </p:spPr>
        <p:txBody>
          <a:bodyPr>
            <a:normAutofit/>
          </a:bodyPr>
          <a:lstStyle/>
          <a:p>
            <a:r>
              <a:rPr lang="ru-RU" sz="2000" dirty="0"/>
              <a:t>Определения</a:t>
            </a:r>
          </a:p>
          <a:p>
            <a:r>
              <a:rPr lang="ru-RU" sz="2000" dirty="0"/>
              <a:t>Обзор работ</a:t>
            </a:r>
          </a:p>
          <a:p>
            <a:r>
              <a:rPr lang="ru-RU" sz="2000" dirty="0"/>
              <a:t>Формулировка задач</a:t>
            </a:r>
            <a:endParaRPr lang="en-US" sz="20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4487863" y="247650"/>
            <a:ext cx="4656137" cy="365125"/>
          </a:xfrm>
        </p:spPr>
        <p:txBody>
          <a:bodyPr/>
          <a:lstStyle/>
          <a:p>
            <a:pPr>
              <a:defRPr/>
            </a:pPr>
            <a:r>
              <a:rPr lang="ru-RU" dirty="0"/>
              <a:t>Колонтитул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1391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831273"/>
            <a:ext cx="8229600" cy="689519"/>
          </a:xfrm>
        </p:spPr>
        <p:txBody>
          <a:bodyPr>
            <a:normAutofit/>
          </a:bodyPr>
          <a:lstStyle/>
          <a:p>
            <a:r>
              <a:rPr lang="ru-RU" dirty="0"/>
              <a:t>Публикации в </a:t>
            </a:r>
            <a:r>
              <a:rPr lang="en-US" dirty="0"/>
              <a:t>Scopus</a:t>
            </a:r>
            <a:r>
              <a:rPr lang="ru-RU" dirty="0"/>
              <a:t> (ВАК)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288756" y="1597891"/>
            <a:ext cx="8855244" cy="4839854"/>
          </a:xfrm>
        </p:spPr>
        <p:txBody>
          <a:bodyPr/>
          <a:lstStyle/>
          <a:p>
            <a:pPr lvl="0">
              <a:buFont typeface="Calibri" panose="020F0502020204030204" pitchFamily="34" charset="0"/>
              <a:buChar char="−"/>
            </a:pPr>
            <a:r>
              <a:rPr lang="en-US" sz="2000" dirty="0" err="1"/>
              <a:t>Chivilikhin</a:t>
            </a:r>
            <a:r>
              <a:rPr lang="en-US" sz="2000" dirty="0"/>
              <a:t> D., </a:t>
            </a:r>
            <a:r>
              <a:rPr lang="en-US" sz="2000" b="1" dirty="0"/>
              <a:t>Ulyantsev V.</a:t>
            </a:r>
            <a:r>
              <a:rPr lang="en-US" sz="2000" dirty="0"/>
              <a:t>, Shalyto A. Combining Exact And </a:t>
            </a:r>
            <a:r>
              <a:rPr lang="en-US" sz="2000" dirty="0" err="1"/>
              <a:t>Metaheuristic</a:t>
            </a:r>
            <a:r>
              <a:rPr lang="en-US" sz="2000" dirty="0"/>
              <a:t> Techniques For Learning Extended Finite-State Machines From Test Scenarios and Temporal Properties // Proceedings of the 13th International Conference on Machine Learning and Applications (ICMLA'14). </a:t>
            </a:r>
            <a:r>
              <a:rPr lang="ru-RU" sz="2000" dirty="0"/>
              <a:t> </a:t>
            </a:r>
            <a:r>
              <a:rPr lang="en-US" sz="2000" dirty="0"/>
              <a:t>– 2014. – P. 350-355. – 0,375 </a:t>
            </a:r>
            <a:r>
              <a:rPr lang="ru-RU" sz="2000" dirty="0" err="1"/>
              <a:t>п.л</a:t>
            </a:r>
            <a:r>
              <a:rPr lang="ru-RU" sz="2000" dirty="0"/>
              <a:t>. / 0,15 п. л.</a:t>
            </a:r>
          </a:p>
          <a:p>
            <a:pPr lvl="0">
              <a:buFont typeface="Calibri" panose="020F0502020204030204" pitchFamily="34" charset="0"/>
              <a:buChar char="−"/>
            </a:pPr>
            <a:r>
              <a:rPr lang="en-US" sz="2000" b="1" dirty="0"/>
              <a:t>Ulyantsev V.</a:t>
            </a:r>
            <a:r>
              <a:rPr lang="en-US" sz="2000" dirty="0"/>
              <a:t>, </a:t>
            </a:r>
            <a:r>
              <a:rPr lang="en-US" sz="2000" dirty="0" err="1"/>
              <a:t>Tsarev</a:t>
            </a:r>
            <a:r>
              <a:rPr lang="en-US" sz="2000" dirty="0"/>
              <a:t> F. Extended Finite-State Machine Induction using SAT-Solver / Proceedings of the Tenth International Conference on Machine Learning and Applications. – IEEE, 2011. – Vol. 2. – P. 346-349. </a:t>
            </a:r>
            <a:r>
              <a:rPr lang="ru-RU" sz="2000" dirty="0"/>
              <a:t> </a:t>
            </a:r>
            <a:r>
              <a:rPr lang="en-US" sz="2000" dirty="0"/>
              <a:t>– 0,25 </a:t>
            </a:r>
            <a:r>
              <a:rPr lang="ru-RU" sz="2000" dirty="0"/>
              <a:t>п. л. / 0,125 п. л.</a:t>
            </a:r>
          </a:p>
          <a:p>
            <a:pPr lvl="0">
              <a:buFont typeface="Calibri" panose="020F0502020204030204" pitchFamily="34" charset="0"/>
              <a:buChar char="−"/>
            </a:pPr>
            <a:r>
              <a:rPr lang="en-US" sz="2000" b="1" dirty="0"/>
              <a:t>Ulyantsev V.</a:t>
            </a:r>
            <a:r>
              <a:rPr lang="en-US" sz="2000" dirty="0"/>
              <a:t>, Zakirzyanov I., Shalyto A. BFS-Based Symmetry Breaking Predicates for DFA Identification / Language and Automata Theory and Applications. – Springer, 2015. – P. 611-622. – (Lecture Notes in Computer Science; 8977). – 0,375 </a:t>
            </a:r>
            <a:r>
              <a:rPr lang="ru-RU" sz="2000" dirty="0"/>
              <a:t>п. л. / 0,2 п. л.</a:t>
            </a:r>
          </a:p>
          <a:p>
            <a:pPr lvl="0">
              <a:buFont typeface="Calibri" panose="020F0502020204030204" pitchFamily="34" charset="0"/>
              <a:buChar char="−"/>
            </a:pPr>
            <a:r>
              <a:rPr lang="en-US" sz="2000" b="1" dirty="0"/>
              <a:t>Ulyantsev V.</a:t>
            </a:r>
            <a:r>
              <a:rPr lang="en-US" sz="2000" dirty="0"/>
              <a:t>, </a:t>
            </a:r>
            <a:r>
              <a:rPr lang="en-US" sz="2000" dirty="0" err="1"/>
              <a:t>Tsarev</a:t>
            </a:r>
            <a:r>
              <a:rPr lang="en-US" sz="2000" dirty="0"/>
              <a:t> F. Extended Finite-State Machine Induction using SAT-Solver / Proceedings of the 14th IFAC Symposium «Information Control Problems in Manufacturing – INCOM'12». – IFAC, 2012. </a:t>
            </a:r>
            <a:r>
              <a:rPr lang="ru-RU" sz="2000" dirty="0"/>
              <a:t> </a:t>
            </a:r>
            <a:r>
              <a:rPr lang="en-US" sz="2000" dirty="0"/>
              <a:t>– P. 512-517. – 0,375 </a:t>
            </a:r>
            <a:r>
              <a:rPr lang="ru-RU" sz="2000" dirty="0"/>
              <a:t>п. л. / 0,25 п. л.</a:t>
            </a:r>
          </a:p>
          <a:p>
            <a:pPr lvl="0">
              <a:buFont typeface="Calibri" panose="020F0502020204030204" pitchFamily="34" charset="0"/>
              <a:buChar char="−"/>
            </a:pPr>
            <a:endParaRPr lang="ru-RU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3611418" y="147004"/>
            <a:ext cx="521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Ульянцев В.И. Генерация конечных автоматов с использованием программных средств решения задач </a:t>
            </a:r>
            <a:r>
              <a:rPr lang="en-US" sz="1400" dirty="0">
                <a:solidFill>
                  <a:schemeClr val="bg1"/>
                </a:solidFill>
              </a:rPr>
              <a:t>SAT </a:t>
            </a:r>
            <a:r>
              <a:rPr lang="ru-RU" sz="1400" dirty="0">
                <a:solidFill>
                  <a:schemeClr val="bg1"/>
                </a:solidFill>
              </a:rPr>
              <a:t>и </a:t>
            </a:r>
            <a:r>
              <a:rPr lang="en-US" sz="1400" dirty="0">
                <a:solidFill>
                  <a:schemeClr val="bg1"/>
                </a:solidFill>
              </a:rPr>
              <a:t>CSP</a:t>
            </a:r>
          </a:p>
        </p:txBody>
      </p:sp>
    </p:spTree>
    <p:extLst>
      <p:ext uri="{BB962C8B-B14F-4D97-AF65-F5344CB8AC3E}">
        <p14:creationId xmlns:p14="http://schemas.microsoft.com/office/powerpoint/2010/main" val="2284415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831273"/>
            <a:ext cx="8229600" cy="689519"/>
          </a:xfrm>
        </p:spPr>
        <p:txBody>
          <a:bodyPr>
            <a:normAutofit/>
          </a:bodyPr>
          <a:lstStyle/>
          <a:p>
            <a:r>
              <a:rPr lang="ru-RU" dirty="0"/>
              <a:t>Другие публикации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288756" y="1597891"/>
            <a:ext cx="8855244" cy="4839854"/>
          </a:xfrm>
        </p:spPr>
        <p:txBody>
          <a:bodyPr/>
          <a:lstStyle/>
          <a:p>
            <a:pPr lvl="0">
              <a:buFont typeface="Calibri" panose="020F0502020204030204" pitchFamily="34" charset="0"/>
              <a:buChar char="−"/>
            </a:pPr>
            <a:r>
              <a:rPr lang="ru-RU" i="1" dirty="0"/>
              <a:t>Ведерников Н.</a:t>
            </a:r>
            <a:r>
              <a:rPr lang="en-US" i="1" dirty="0"/>
              <a:t> </a:t>
            </a:r>
            <a:r>
              <a:rPr lang="ru-RU" i="1" dirty="0"/>
              <a:t>В.</a:t>
            </a:r>
            <a:r>
              <a:rPr lang="ru-RU" dirty="0"/>
              <a:t>, </a:t>
            </a:r>
            <a:r>
              <a:rPr lang="ru-RU" i="1" dirty="0" err="1"/>
              <a:t>Демьянюк</a:t>
            </a:r>
            <a:r>
              <a:rPr lang="ru-RU" i="1" dirty="0"/>
              <a:t> В.</a:t>
            </a:r>
            <a:r>
              <a:rPr lang="en-US" i="1" dirty="0"/>
              <a:t> </a:t>
            </a:r>
            <a:r>
              <a:rPr lang="ru-RU" i="1" dirty="0"/>
              <a:t>Ю.</a:t>
            </a:r>
            <a:r>
              <a:rPr lang="ru-RU" dirty="0"/>
              <a:t>, </a:t>
            </a:r>
            <a:r>
              <a:rPr lang="ru-RU" i="1" dirty="0"/>
              <a:t>Кротков П.</a:t>
            </a:r>
            <a:r>
              <a:rPr lang="en-US" i="1" dirty="0"/>
              <a:t> </a:t>
            </a:r>
            <a:r>
              <a:rPr lang="ru-RU" i="1" dirty="0"/>
              <a:t>А.</a:t>
            </a:r>
            <a:r>
              <a:rPr lang="ru-RU" dirty="0"/>
              <a:t>, </a:t>
            </a:r>
            <a:r>
              <a:rPr lang="ru-RU" b="1" i="1" dirty="0"/>
              <a:t>Ульянцев В.</a:t>
            </a:r>
            <a:r>
              <a:rPr lang="en-US" b="1" i="1" dirty="0"/>
              <a:t> </a:t>
            </a:r>
            <a:r>
              <a:rPr lang="ru-RU" b="1" i="1" dirty="0"/>
              <a:t>И.</a:t>
            </a:r>
            <a:r>
              <a:rPr lang="ru-RU" dirty="0"/>
              <a:t>, </a:t>
            </a:r>
            <a:r>
              <a:rPr lang="ru-RU" i="1" dirty="0"/>
              <a:t>Шалыто А.</a:t>
            </a:r>
            <a:r>
              <a:rPr lang="en-US" i="1" dirty="0"/>
              <a:t> </a:t>
            </a:r>
            <a:r>
              <a:rPr lang="ru-RU" i="1" dirty="0"/>
              <a:t>А.</a:t>
            </a:r>
            <a:r>
              <a:rPr lang="ru-RU" dirty="0"/>
              <a:t> Применение методов машинного обучения для автоматизированного построения управляющих автоматов в высокоуровневых средствах проектирования систем // Труды XII Всероссийского совещания по проблемам управления ВСПУ-2014. – М.: Институт проблем управления им. В.А. Трапезникова РАН, 2014. – С. 3159-3166. – 0,5 п. л. / 0,2 п. л.</a:t>
            </a:r>
          </a:p>
          <a:p>
            <a:pPr lvl="0">
              <a:buFont typeface="Calibri" panose="020F0502020204030204" pitchFamily="34" charset="0"/>
              <a:buChar char="−"/>
            </a:pPr>
            <a:r>
              <a:rPr lang="ru-RU" dirty="0"/>
              <a:t>И 7 других на конференциях в вузах Санкт-Петербурга</a:t>
            </a:r>
          </a:p>
          <a:p>
            <a:pPr lvl="0">
              <a:buFont typeface="Calibri" panose="020F0502020204030204" pitchFamily="34" charset="0"/>
              <a:buChar char="−"/>
            </a:pPr>
            <a:endParaRPr lang="ru-RU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3611418" y="147004"/>
            <a:ext cx="521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Ульянцев В.И. Генерация конечных автоматов с использованием программных средств решения задач </a:t>
            </a:r>
            <a:r>
              <a:rPr lang="en-US" sz="1400" dirty="0">
                <a:solidFill>
                  <a:schemeClr val="bg1"/>
                </a:solidFill>
              </a:rPr>
              <a:t>SAT </a:t>
            </a:r>
            <a:r>
              <a:rPr lang="ru-RU" sz="1400" dirty="0">
                <a:solidFill>
                  <a:schemeClr val="bg1"/>
                </a:solidFill>
              </a:rPr>
              <a:t>и </a:t>
            </a:r>
            <a:r>
              <a:rPr lang="en-US" sz="1400" dirty="0">
                <a:solidFill>
                  <a:schemeClr val="bg1"/>
                </a:solidFill>
              </a:rPr>
              <a:t>CSP</a:t>
            </a:r>
          </a:p>
        </p:txBody>
      </p:sp>
    </p:spTree>
    <p:extLst>
      <p:ext uri="{BB962C8B-B14F-4D97-AF65-F5344CB8AC3E}">
        <p14:creationId xmlns:p14="http://schemas.microsoft.com/office/powerpoint/2010/main" val="20128169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831273"/>
            <a:ext cx="8229600" cy="689519"/>
          </a:xfrm>
        </p:spPr>
        <p:txBody>
          <a:bodyPr>
            <a:normAutofit/>
          </a:bodyPr>
          <a:lstStyle/>
          <a:p>
            <a:r>
              <a:rPr lang="ru-RU" dirty="0"/>
              <a:t>Гранты – руководитель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288756" y="1597891"/>
            <a:ext cx="8855244" cy="4839854"/>
          </a:xfrm>
        </p:spPr>
        <p:txBody>
          <a:bodyPr/>
          <a:lstStyle/>
          <a:p>
            <a:pPr lvl="0"/>
            <a:r>
              <a:rPr lang="ru-RU" sz="2800" dirty="0"/>
              <a:t>«Разработка методов автоматизированного построения надежного программного обеспечения на основе автоматного подхода по обучающим примерам и темпоральным свойствам» (грант </a:t>
            </a:r>
            <a:r>
              <a:rPr lang="ru-RU" sz="2800" b="1" dirty="0"/>
              <a:t>РФФИ «Мой первый грант»</a:t>
            </a:r>
            <a:r>
              <a:rPr lang="ru-RU" sz="2800" dirty="0"/>
              <a:t>, 2014,</a:t>
            </a:r>
            <a:r>
              <a:rPr lang="en-US" sz="2800" dirty="0"/>
              <a:t> </a:t>
            </a:r>
            <a:r>
              <a:rPr lang="ru-RU" sz="2800" dirty="0"/>
              <a:t>2015);</a:t>
            </a:r>
          </a:p>
          <a:p>
            <a:r>
              <a:rPr lang="ru-RU" sz="2800" dirty="0"/>
              <a:t>«Построение управляющих автоматов с помощью методов решения задачи удовлетворения ограничений» (</a:t>
            </a:r>
            <a:r>
              <a:rPr lang="ru-RU" sz="2800" b="1" dirty="0"/>
              <a:t>программа «У.М.Н.И.К.»</a:t>
            </a:r>
            <a:r>
              <a:rPr lang="ru-RU" sz="2800" dirty="0"/>
              <a:t>, 2012)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11418" y="147004"/>
            <a:ext cx="521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Ульянцев В.И. Генерация конечных автоматов с использованием программных средств решения задач </a:t>
            </a:r>
            <a:r>
              <a:rPr lang="en-US" sz="1400" dirty="0">
                <a:solidFill>
                  <a:schemeClr val="bg1"/>
                </a:solidFill>
              </a:rPr>
              <a:t>SAT </a:t>
            </a:r>
            <a:r>
              <a:rPr lang="ru-RU" sz="1400" dirty="0">
                <a:solidFill>
                  <a:schemeClr val="bg1"/>
                </a:solidFill>
              </a:rPr>
              <a:t>и </a:t>
            </a:r>
            <a:r>
              <a:rPr lang="en-US" sz="1400" dirty="0">
                <a:solidFill>
                  <a:schemeClr val="bg1"/>
                </a:solidFill>
              </a:rPr>
              <a:t>CSP</a:t>
            </a:r>
          </a:p>
        </p:txBody>
      </p:sp>
    </p:spTree>
    <p:extLst>
      <p:ext uri="{BB962C8B-B14F-4D97-AF65-F5344CB8AC3E}">
        <p14:creationId xmlns:p14="http://schemas.microsoft.com/office/powerpoint/2010/main" val="2132860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831273"/>
            <a:ext cx="8229600" cy="689519"/>
          </a:xfrm>
        </p:spPr>
        <p:txBody>
          <a:bodyPr>
            <a:normAutofit/>
          </a:bodyPr>
          <a:lstStyle/>
          <a:p>
            <a:r>
              <a:rPr lang="ru-RU" dirty="0"/>
              <a:t>Гранты – исполнитель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28789" y="1597891"/>
            <a:ext cx="9015211" cy="4839854"/>
          </a:xfrm>
        </p:spPr>
        <p:txBody>
          <a:bodyPr/>
          <a:lstStyle/>
          <a:p>
            <a:pPr marL="247650" lvl="0" indent="-247650"/>
            <a:r>
              <a:rPr lang="ru-RU" sz="2200" dirty="0"/>
              <a:t>«Разработка метода машинного обучения на основе алгоритмов решения задачи о выполнимости булевой формулы для построения управляющих конечных автоматов» (ФЦП «</a:t>
            </a:r>
            <a:r>
              <a:rPr lang="ru-RU" sz="2200" b="1" dirty="0"/>
              <a:t>Научные и научно-педагогические кадры инновационной России</a:t>
            </a:r>
            <a:r>
              <a:rPr lang="ru-RU" sz="2200" dirty="0"/>
              <a:t>» на 2009–2013 годы, 2011‑2013);</a:t>
            </a:r>
          </a:p>
          <a:p>
            <a:pPr marL="247650" lvl="0" indent="-247650"/>
            <a:r>
              <a:rPr lang="ru-RU" sz="2200" dirty="0"/>
              <a:t>«Разработка методов построения управляющих конечных автоматов по обучающим примерам на основе решения задачи удовлетворения ограничений» (ФЦП «</a:t>
            </a:r>
            <a:r>
              <a:rPr lang="ru-RU" sz="2200" b="1" dirty="0"/>
              <a:t>Научные и научно-педагогические кадры инновационной России</a:t>
            </a:r>
            <a:r>
              <a:rPr lang="ru-RU" sz="2200" dirty="0"/>
              <a:t>» на 2009–2013 годы, 2012, 2013);</a:t>
            </a:r>
          </a:p>
          <a:p>
            <a:pPr marL="247650" indent="-247650"/>
            <a:r>
              <a:rPr lang="ru-RU" sz="2200" dirty="0"/>
              <a:t>«Технология разработки программного обеспечения систем управления ответственными объектами на основе методов машинного обучения и конечных автоматов» (научно-исследовательская работа в рамках </a:t>
            </a:r>
            <a:r>
              <a:rPr lang="ru-RU" sz="2200" b="1" dirty="0"/>
              <a:t>проектной части государственного задания</a:t>
            </a:r>
            <a:r>
              <a:rPr lang="ru-RU" sz="2200" dirty="0"/>
              <a:t> в сфере научной деятельности, Минобрнауки, 2014‑2016)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11418" y="147004"/>
            <a:ext cx="521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Ульянцев В.И. Генерация конечных автоматов с использованием программных средств решения задач </a:t>
            </a:r>
            <a:r>
              <a:rPr lang="en-US" sz="1400" dirty="0">
                <a:solidFill>
                  <a:schemeClr val="bg1"/>
                </a:solidFill>
              </a:rPr>
              <a:t>SAT </a:t>
            </a:r>
            <a:r>
              <a:rPr lang="ru-RU" sz="1400" dirty="0">
                <a:solidFill>
                  <a:schemeClr val="bg1"/>
                </a:solidFill>
              </a:rPr>
              <a:t>и </a:t>
            </a:r>
            <a:r>
              <a:rPr lang="en-US" sz="1400" dirty="0">
                <a:solidFill>
                  <a:schemeClr val="bg1"/>
                </a:solidFill>
              </a:rPr>
              <a:t>CSP</a:t>
            </a:r>
          </a:p>
        </p:txBody>
      </p:sp>
    </p:spTree>
    <p:extLst>
      <p:ext uri="{BB962C8B-B14F-4D97-AF65-F5344CB8AC3E}">
        <p14:creationId xmlns:p14="http://schemas.microsoft.com/office/powerpoint/2010/main" val="5249034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831273"/>
            <a:ext cx="8229600" cy="689519"/>
          </a:xfrm>
        </p:spPr>
        <p:txBody>
          <a:bodyPr>
            <a:normAutofit/>
          </a:bodyPr>
          <a:lstStyle/>
          <a:p>
            <a:r>
              <a:rPr lang="ru-RU" dirty="0"/>
              <a:t>Результаты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28789" y="1449607"/>
            <a:ext cx="9015211" cy="4839854"/>
          </a:xfrm>
        </p:spPr>
        <p:txBody>
          <a:bodyPr/>
          <a:lstStyle/>
          <a:p>
            <a:pPr lvl="0"/>
            <a:r>
              <a:rPr lang="ru-RU" sz="2000" dirty="0"/>
              <a:t>Теоретическое доказательство </a:t>
            </a:r>
            <a:r>
              <a:rPr lang="en-US" sz="2000" dirty="0"/>
              <a:t>NP</a:t>
            </a:r>
            <a:r>
              <a:rPr lang="ru-RU" sz="2000" dirty="0"/>
              <a:t>-трудности задачи генерации управляющих конечных автоматов по сценариям работы.</a:t>
            </a:r>
            <a:endParaRPr lang="en-US" sz="2000" dirty="0"/>
          </a:p>
          <a:p>
            <a:pPr lvl="0"/>
            <a:r>
              <a:rPr lang="ru-RU" sz="2000" dirty="0"/>
              <a:t>Точные методы генерации детерминированных конечных автоматов по безошибочным и зашумленным обучающим словарям</a:t>
            </a:r>
          </a:p>
          <a:p>
            <a:pPr lvl="1"/>
            <a:r>
              <a:rPr lang="ru-RU" sz="2000" dirty="0"/>
              <a:t>Сведение к задаче выполнимости булевой формулы</a:t>
            </a:r>
          </a:p>
          <a:p>
            <a:pPr lvl="1"/>
            <a:r>
              <a:rPr lang="ru-RU" sz="2000" dirty="0"/>
              <a:t>Безошибочные данные – ускорение по времени</a:t>
            </a:r>
          </a:p>
          <a:p>
            <a:pPr lvl="1"/>
            <a:r>
              <a:rPr lang="ru-RU" sz="2000" dirty="0"/>
              <a:t>По зашумленным данным – точных методов не известно</a:t>
            </a:r>
            <a:endParaRPr lang="en-US" sz="2000" dirty="0"/>
          </a:p>
          <a:p>
            <a:pPr lvl="0"/>
            <a:r>
              <a:rPr lang="ru-RU" sz="2000" dirty="0"/>
              <a:t>Точные методы генерации управляющих конечных автоматов по безошибочным и зашумленным сценариям работы</a:t>
            </a:r>
          </a:p>
          <a:p>
            <a:pPr lvl="1"/>
            <a:r>
              <a:rPr lang="ru-RU" sz="2000" dirty="0"/>
              <a:t>Сведение к задаче удовлетворения ограничений</a:t>
            </a:r>
          </a:p>
          <a:p>
            <a:pPr lvl="1"/>
            <a:r>
              <a:rPr lang="ru-RU" sz="2000" dirty="0"/>
              <a:t>Точные методы не известны</a:t>
            </a:r>
            <a:endParaRPr lang="en-US" sz="2000" dirty="0"/>
          </a:p>
          <a:p>
            <a:r>
              <a:rPr lang="ru-RU" sz="2000" dirty="0"/>
              <a:t>Внедрение разработанных методов, осуществленное при разработке программного средства </a:t>
            </a:r>
            <a:r>
              <a:rPr lang="en-US" sz="2000" i="1" dirty="0"/>
              <a:t>DFASAT</a:t>
            </a:r>
            <a:r>
              <a:rPr lang="ru-RU" sz="2000" dirty="0"/>
              <a:t> (</a:t>
            </a:r>
            <a:r>
              <a:rPr lang="ru-RU" sz="2000" dirty="0" err="1"/>
              <a:t>Делфтский</a:t>
            </a:r>
            <a:r>
              <a:rPr lang="ru-RU" sz="2000" dirty="0"/>
              <a:t> технический университет) и на кафедре «Компьютерные технологии» Университета ИТМО.</a:t>
            </a:r>
            <a:endParaRPr lang="ru-RU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3611418" y="147004"/>
            <a:ext cx="521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Ульянцев В.И. Генерация конечных автоматов с использованием программных средств решения задач </a:t>
            </a:r>
            <a:r>
              <a:rPr lang="en-US" sz="1400" dirty="0">
                <a:solidFill>
                  <a:schemeClr val="bg1"/>
                </a:solidFill>
              </a:rPr>
              <a:t>SAT </a:t>
            </a:r>
            <a:r>
              <a:rPr lang="ru-RU" sz="1400" dirty="0">
                <a:solidFill>
                  <a:schemeClr val="bg1"/>
                </a:solidFill>
              </a:rPr>
              <a:t>и </a:t>
            </a:r>
            <a:r>
              <a:rPr lang="en-US" sz="1400" dirty="0">
                <a:solidFill>
                  <a:schemeClr val="bg1"/>
                </a:solidFill>
              </a:rPr>
              <a:t>CSP</a:t>
            </a:r>
          </a:p>
        </p:txBody>
      </p:sp>
    </p:spTree>
    <p:extLst>
      <p:ext uri="{BB962C8B-B14F-4D97-AF65-F5344CB8AC3E}">
        <p14:creationId xmlns:p14="http://schemas.microsoft.com/office/powerpoint/2010/main" val="28526721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378691" y="1646805"/>
            <a:ext cx="8477319" cy="5107709"/>
          </a:xfrm>
        </p:spPr>
        <p:txBody>
          <a:bodyPr>
            <a:normAutofit fontScale="90000"/>
          </a:bodyPr>
          <a:lstStyle/>
          <a:p>
            <a:pPr algn="ctr"/>
            <a:r>
              <a:rPr lang="ru-RU" altLang="ru-RU" dirty="0"/>
              <a:t>Ульянцев Владимир Игоревич</a:t>
            </a:r>
            <a:br>
              <a:rPr lang="ru-RU" altLang="ru-RU" dirty="0"/>
            </a:br>
            <a:br>
              <a:rPr lang="ru-RU" altLang="ru-RU" dirty="0"/>
            </a:br>
            <a:r>
              <a:rPr lang="ru-RU" b="1" dirty="0"/>
              <a:t>Генерация конечных автоматов с использованием</a:t>
            </a:r>
            <a:br>
              <a:rPr lang="ru-RU" b="1" dirty="0"/>
            </a:br>
            <a:r>
              <a:rPr lang="ru-RU" b="1" dirty="0"/>
              <a:t>программных средств решения задач</a:t>
            </a:r>
            <a:br>
              <a:rPr lang="ru-RU" b="1" dirty="0"/>
            </a:br>
            <a:r>
              <a:rPr lang="ru-RU" b="1" dirty="0"/>
              <a:t>выполнимости и удовлетворения ограничений</a:t>
            </a:r>
            <a:br>
              <a:rPr lang="en-US" dirty="0"/>
            </a:br>
            <a:br>
              <a:rPr lang="ru-RU" dirty="0"/>
            </a:br>
            <a:r>
              <a:rPr lang="ru-RU" sz="2000" dirty="0"/>
              <a:t>Диссертация на соискание ученой степени кандидата технических наук</a:t>
            </a:r>
            <a:br>
              <a:rPr lang="en-US" sz="2000" dirty="0"/>
            </a:br>
            <a:br>
              <a:rPr lang="en-US" dirty="0"/>
            </a:br>
            <a:r>
              <a:rPr lang="ru-RU" sz="2200" dirty="0"/>
              <a:t>Специальность 05.13.11 – «Математическое и программное обеспечение вычислительных машин, комплексов и компьютерных сетей»</a:t>
            </a:r>
            <a:br>
              <a:rPr lang="ru-RU" sz="2200" dirty="0"/>
            </a:br>
            <a:endParaRPr lang="ru-RU" altLang="ru-RU" sz="2200" dirty="0"/>
          </a:p>
        </p:txBody>
      </p:sp>
      <p:sp>
        <p:nvSpPr>
          <p:cNvPr id="2" name="TextBox 1"/>
          <p:cNvSpPr txBox="1"/>
          <p:nvPr/>
        </p:nvSpPr>
        <p:spPr>
          <a:xfrm>
            <a:off x="1841680" y="1081825"/>
            <a:ext cx="5589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549959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831273"/>
            <a:ext cx="8229600" cy="689519"/>
          </a:xfrm>
        </p:spPr>
        <p:txBody>
          <a:bodyPr/>
          <a:lstStyle/>
          <a:p>
            <a:r>
              <a:rPr lang="ru-RU" dirty="0"/>
              <a:t>Задача выполнимости (</a:t>
            </a:r>
            <a:r>
              <a:rPr lang="en-US" dirty="0"/>
              <a:t>SAT)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288757" y="1597891"/>
            <a:ext cx="8739739" cy="4839854"/>
          </a:xfrm>
        </p:spPr>
        <p:txBody>
          <a:bodyPr/>
          <a:lstStyle/>
          <a:p>
            <a:pPr lvl="0">
              <a:buFont typeface="Calibri" panose="020F0502020204030204" pitchFamily="34" charset="0"/>
              <a:buChar char="−"/>
            </a:pPr>
            <a:r>
              <a:rPr lang="ru-RU" dirty="0"/>
              <a:t>Задача</a:t>
            </a:r>
            <a:r>
              <a:rPr lang="ru-RU" i="1" dirty="0"/>
              <a:t> выполнимости булевых формул</a:t>
            </a:r>
            <a:r>
              <a:rPr lang="ru-RU" dirty="0"/>
              <a:t> (задача выполнимости, </a:t>
            </a:r>
            <a:r>
              <a:rPr lang="en-US" dirty="0"/>
              <a:t>SAT</a:t>
            </a:r>
            <a:r>
              <a:rPr lang="ru-RU" dirty="0"/>
              <a:t>): нахождение выполняющей подстановки значений переменных для заданной булевой формулы</a:t>
            </a:r>
          </a:p>
          <a:p>
            <a:pPr lvl="0">
              <a:buFont typeface="Calibri" panose="020F0502020204030204" pitchFamily="34" charset="0"/>
              <a:buChar char="−"/>
            </a:pPr>
            <a:r>
              <a:rPr lang="ru-RU" dirty="0"/>
              <a:t>Исторически первая </a:t>
            </a:r>
            <a:r>
              <a:rPr lang="en-US" dirty="0"/>
              <a:t>NP</a:t>
            </a:r>
            <a:r>
              <a:rPr lang="ru-RU" dirty="0"/>
              <a:t>-полная задача (теорема Кука-Левина)</a:t>
            </a:r>
          </a:p>
          <a:p>
            <a:pPr lvl="0">
              <a:buFont typeface="Calibri" panose="020F0502020204030204" pitchFamily="34" charset="0"/>
              <a:buChar char="−"/>
            </a:pPr>
            <a:r>
              <a:rPr lang="ru-RU" dirty="0"/>
              <a:t>Далее по умолчанию используется КНФ (конъюнктивная нормальная форма)</a:t>
            </a:r>
            <a:endParaRPr lang="ru-RU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611418" y="147004"/>
            <a:ext cx="521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Ульянцев В.И. Генерация конечных автоматов с использованием программных средств решения задач </a:t>
            </a:r>
            <a:r>
              <a:rPr lang="en-US" sz="1400" dirty="0">
                <a:solidFill>
                  <a:schemeClr val="bg1"/>
                </a:solidFill>
              </a:rPr>
              <a:t>SAT </a:t>
            </a:r>
            <a:r>
              <a:rPr lang="ru-RU" sz="1400" dirty="0">
                <a:solidFill>
                  <a:schemeClr val="bg1"/>
                </a:solidFill>
              </a:rPr>
              <a:t>и </a:t>
            </a:r>
            <a:r>
              <a:rPr lang="en-US" sz="1400" dirty="0">
                <a:solidFill>
                  <a:schemeClr val="bg1"/>
                </a:solidFill>
              </a:rPr>
              <a:t>CSP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62" y="4175558"/>
            <a:ext cx="2262188" cy="226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137" y="4175558"/>
            <a:ext cx="2262188" cy="226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5389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831273"/>
            <a:ext cx="8229600" cy="689519"/>
          </a:xfrm>
        </p:spPr>
        <p:txBody>
          <a:bodyPr/>
          <a:lstStyle/>
          <a:p>
            <a:r>
              <a:rPr lang="ru-RU" dirty="0"/>
              <a:t>Задача удовлетворения ограничений (</a:t>
            </a:r>
            <a:r>
              <a:rPr lang="en-US" dirty="0"/>
              <a:t>CSP)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88757" y="1597891"/>
                <a:ext cx="8739739" cy="4839854"/>
              </a:xfrm>
            </p:spPr>
            <p:txBody>
              <a:bodyPr/>
              <a:lstStyle/>
              <a:p>
                <a:pPr lvl="0">
                  <a:buFont typeface="Calibri" panose="020F0502020204030204" pitchFamily="34" charset="0"/>
                  <a:buChar char="−"/>
                </a:pPr>
                <a:r>
                  <a:rPr lang="ru-RU" dirty="0"/>
                  <a:t>Задача удовлетворения ограничений (обобщенная задача выполнимости</a:t>
                </a:r>
                <a:r>
                  <a:rPr lang="en-US" dirty="0"/>
                  <a:t>, constraint satisfaction problem</a:t>
                </a:r>
                <a:r>
                  <a:rPr lang="ru-RU" dirty="0"/>
                  <a:t> – </a:t>
                </a:r>
                <a:r>
                  <a:rPr lang="en-US" dirty="0"/>
                  <a:t>CSP</a:t>
                </a:r>
                <a:r>
                  <a:rPr lang="ru-RU" dirty="0"/>
                  <a:t>), расширяет задачу </a:t>
                </a:r>
                <a:r>
                  <a:rPr lang="en-US" dirty="0"/>
                  <a:t>SAT </a:t>
                </a:r>
                <a:r>
                  <a:rPr lang="ru-RU" dirty="0"/>
                  <a:t>для переменных с произвольными значениями взамен булевых</a:t>
                </a:r>
              </a:p>
              <a:p>
                <a:pPr lvl="0">
                  <a:buFont typeface="Calibri" panose="020F0502020204030204" pitchFamily="34" charset="0"/>
                  <a:buChar char="−"/>
                </a:pPr>
                <a:r>
                  <a:rPr lang="ru-RU" dirty="0"/>
                  <a:t>Экземпляр задачи </a:t>
                </a:r>
                <a:r>
                  <a:rPr lang="en-US" dirty="0"/>
                  <a:t>CSP </a:t>
                </a:r>
                <a:r>
                  <a:rPr lang="ru-RU" dirty="0"/>
                  <a:t>представляет собой тройку 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𝑋</m:t>
                        </m:r>
                        <m:r>
                          <a:rPr lang="ru-RU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𝐷</m:t>
                        </m:r>
                        <m:r>
                          <a:rPr lang="ru-RU" i="1">
                            <a:latin typeface="Cambria Math"/>
                          </a:rPr>
                          <m:t>,</m:t>
                        </m:r>
                        <m:r>
                          <a:rPr lang="ru-RU" i="1">
                            <a:latin typeface="Cambria Math"/>
                          </a:rPr>
                          <m:t>𝒞</m:t>
                        </m:r>
                      </m:e>
                    </m:d>
                  </m:oMath>
                </a14:m>
                <a:endParaRPr lang="ru-RU" dirty="0"/>
              </a:p>
              <a:p>
                <a:pPr lvl="1">
                  <a:buFont typeface="Calibri" panose="020F0502020204030204" pitchFamily="34" charset="0"/>
                  <a:buChar char="−"/>
                </a:pP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</a:rPr>
                      <m:t>𝑋</m:t>
                    </m:r>
                  </m:oMath>
                </a14:m>
                <a:r>
                  <a:rPr lang="ru-RU" dirty="0"/>
                  <a:t> – набор переменных</a:t>
                </a:r>
              </a:p>
              <a:p>
                <a:pPr lvl="1">
                  <a:buFont typeface="Calibri" panose="020F0502020204030204" pitchFamily="34" charset="0"/>
                  <a:buChar char="−"/>
                </a:pP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</a:rPr>
                      <m:t>𝐷</m:t>
                    </m:r>
                  </m:oMath>
                </a14:m>
                <a:r>
                  <a:rPr lang="ru-RU" dirty="0"/>
                  <a:t> – множество их наборов допустимых значений</a:t>
                </a:r>
              </a:p>
              <a:p>
                <a:pPr lvl="1">
                  <a:buFont typeface="Calibri" panose="020F0502020204030204" pitchFamily="34" charset="0"/>
                  <a:buChar char="−"/>
                </a:pP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</a:rPr>
                      <m:t>𝒞</m:t>
                    </m:r>
                  </m:oMath>
                </a14:m>
                <a:r>
                  <a:rPr lang="ru-RU" dirty="0"/>
                  <a:t> – множество ограничений на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</a:rPr>
                      <m:t>𝑋</m:t>
                    </m:r>
                  </m:oMath>
                </a14:m>
                <a:endParaRPr lang="ru-RU" dirty="0"/>
              </a:p>
              <a:p>
                <a:pPr>
                  <a:buFont typeface="Calibri" panose="020F0502020204030204" pitchFamily="34" charset="0"/>
                  <a:buChar char="−"/>
                </a:pPr>
                <a:endParaRPr lang="ru-RU" b="1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88757" y="1597891"/>
                <a:ext cx="8739739" cy="4839854"/>
              </a:xfrm>
              <a:blipFill rotWithShape="0">
                <a:blip r:embed="rId3"/>
                <a:stretch>
                  <a:fillRect l="-1116" t="-1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611418" y="147004"/>
            <a:ext cx="521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Ульянцев В.И. Генерация конечных автоматов с использованием программных средств решения задач </a:t>
            </a:r>
            <a:r>
              <a:rPr lang="en-US" sz="1400" dirty="0">
                <a:solidFill>
                  <a:schemeClr val="bg1"/>
                </a:solidFill>
              </a:rPr>
              <a:t>SAT </a:t>
            </a:r>
            <a:r>
              <a:rPr lang="ru-RU" sz="1400" dirty="0">
                <a:solidFill>
                  <a:schemeClr val="bg1"/>
                </a:solidFill>
              </a:rPr>
              <a:t>и </a:t>
            </a:r>
            <a:r>
              <a:rPr lang="en-US" sz="1400" dirty="0">
                <a:solidFill>
                  <a:schemeClr val="bg1"/>
                </a:solidFill>
              </a:rPr>
              <a:t>CSP</a:t>
            </a:r>
          </a:p>
        </p:txBody>
      </p:sp>
      <p:pic>
        <p:nvPicPr>
          <p:cNvPr id="10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056439"/>
            <a:ext cx="2084515" cy="1563387"/>
          </a:xfrm>
          <a:prstGeom prst="rect">
            <a:avLst/>
          </a:prstGeom>
        </p:spPr>
      </p:pic>
      <p:pic>
        <p:nvPicPr>
          <p:cNvPr id="3074" name="Picture 2" descr="http://blog.appliedis.com/wp-content/uploads/2013/06/MAP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836" y="4917333"/>
            <a:ext cx="2235259" cy="179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encrypted-tbn0.gstatic.com/images?q=tbn:ANd9GcRtQIdtdD0H-axy3hpVoZRNh8RhJo8tP-D75ZhsQ1vqjvRqpxRvJ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533" y="4713687"/>
            <a:ext cx="1942914" cy="180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490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497" y="1374164"/>
            <a:ext cx="4559967" cy="308039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831273"/>
            <a:ext cx="8229600" cy="689519"/>
          </a:xfrm>
        </p:spPr>
        <p:txBody>
          <a:bodyPr>
            <a:normAutofit/>
          </a:bodyPr>
          <a:lstStyle/>
          <a:p>
            <a:r>
              <a:rPr lang="ru-RU" dirty="0"/>
              <a:t>Программные средства решения </a:t>
            </a:r>
            <a:r>
              <a:rPr lang="en-US" dirty="0"/>
              <a:t>SAT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288758" y="1597891"/>
            <a:ext cx="4109988" cy="4839854"/>
          </a:xfrm>
        </p:spPr>
        <p:txBody>
          <a:bodyPr/>
          <a:lstStyle/>
          <a:p>
            <a:pPr>
              <a:buFont typeface="Calibri" panose="020F0502020204030204" pitchFamily="34" charset="0"/>
              <a:buChar char="−"/>
            </a:pPr>
            <a:r>
              <a:rPr lang="ru-RU" dirty="0"/>
              <a:t>Точные основаны на алгоритме </a:t>
            </a:r>
            <a:r>
              <a:rPr lang="en-US" dirty="0"/>
              <a:t>DPLL</a:t>
            </a:r>
            <a:r>
              <a:rPr lang="ru-RU" dirty="0"/>
              <a:t> (1962)</a:t>
            </a:r>
            <a:r>
              <a:rPr lang="en-US" dirty="0"/>
              <a:t> [32]</a:t>
            </a:r>
            <a:r>
              <a:rPr lang="ru-RU" dirty="0"/>
              <a:t>: поиске с возвратом для решения </a:t>
            </a:r>
            <a:r>
              <a:rPr lang="en-US" dirty="0"/>
              <a:t>CNF-SAT</a:t>
            </a:r>
            <a:endParaRPr lang="ru-RU" dirty="0"/>
          </a:p>
          <a:p>
            <a:pPr>
              <a:buFont typeface="Calibri" panose="020F0502020204030204" pitchFamily="34" charset="0"/>
              <a:buChar char="−"/>
            </a:pPr>
            <a:r>
              <a:rPr lang="ru-RU" dirty="0"/>
              <a:t>Ежегодные соревнования</a:t>
            </a:r>
            <a:endParaRPr lang="en-US" dirty="0"/>
          </a:p>
          <a:p>
            <a:pPr lvl="0">
              <a:buFont typeface="Calibri" panose="020F0502020204030204" pitchFamily="34" charset="0"/>
              <a:buChar char="−"/>
            </a:pPr>
            <a:r>
              <a:rPr lang="ru-RU" dirty="0"/>
              <a:t>Выбор программного средства на основе их результатов 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ru-RU" i="1" dirty="0"/>
              <a:t>SAT Competition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i="1" dirty="0"/>
              <a:t>SAT</a:t>
            </a:r>
            <a:r>
              <a:rPr lang="ru-RU" i="1" dirty="0"/>
              <a:t>-</a:t>
            </a:r>
            <a:r>
              <a:rPr lang="en-US" i="1" dirty="0"/>
              <a:t>Race</a:t>
            </a:r>
            <a:r>
              <a:rPr lang="ru-RU" dirty="0"/>
              <a:t> </a:t>
            </a:r>
          </a:p>
          <a:p>
            <a:pPr lvl="0">
              <a:buFont typeface="Calibri" panose="020F0502020204030204" pitchFamily="34" charset="0"/>
              <a:buChar char="−"/>
            </a:pPr>
            <a:r>
              <a:rPr lang="en-US" i="1" dirty="0"/>
              <a:t>Lingeling</a:t>
            </a:r>
            <a:r>
              <a:rPr lang="ru-RU" dirty="0"/>
              <a:t>,</a:t>
            </a:r>
            <a:r>
              <a:rPr lang="en-US" i="1" dirty="0"/>
              <a:t> CryptoMiniSat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3611418" y="147004"/>
            <a:ext cx="521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Ульянцев В.И. Генерация конечных автоматов с использованием программных средств решения задач </a:t>
            </a:r>
            <a:r>
              <a:rPr lang="en-US" sz="1400" dirty="0">
                <a:solidFill>
                  <a:schemeClr val="bg1"/>
                </a:solidFill>
              </a:rPr>
              <a:t>SAT </a:t>
            </a:r>
            <a:r>
              <a:rPr lang="ru-RU" sz="1400" dirty="0">
                <a:solidFill>
                  <a:schemeClr val="bg1"/>
                </a:solidFill>
              </a:rPr>
              <a:t>и </a:t>
            </a:r>
            <a:r>
              <a:rPr lang="en-US" sz="1400" dirty="0">
                <a:solidFill>
                  <a:schemeClr val="bg1"/>
                </a:solidFill>
              </a:rPr>
              <a:t>CSP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138862" y="2573821"/>
            <a:ext cx="7288845" cy="48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225423" y="4907540"/>
            <a:ext cx="360454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ea typeface="Times New Roman" panose="02020603050405020304" pitchFamily="18" charset="0"/>
              </a:rPr>
              <a:t>[32] Davis M., </a:t>
            </a:r>
            <a:r>
              <a:rPr lang="en-US" sz="1600" dirty="0" err="1">
                <a:ea typeface="Times New Roman" panose="02020603050405020304" pitchFamily="18" charset="0"/>
              </a:rPr>
              <a:t>Logemann</a:t>
            </a:r>
            <a:r>
              <a:rPr lang="en-US" sz="1600" dirty="0">
                <a:ea typeface="Times New Roman" panose="02020603050405020304" pitchFamily="18" charset="0"/>
              </a:rPr>
              <a:t> G., Loveland D. A Machine Program for Theorem-Proving // Communications of the ACM. – 1962. – Vol. 5, no. 7. – P. 394-397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8800859"/>
      </p:ext>
    </p:extLst>
  </p:cSld>
  <p:clrMapOvr>
    <a:masterClrMapping/>
  </p:clrMapOvr>
</p:sld>
</file>

<file path=ppt/theme/theme1.xml><?xml version="1.0" encoding="utf-8"?>
<a:theme xmlns:a="http://schemas.openxmlformats.org/drawingml/2006/main" name="1_Cover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ver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Cover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itmo-style</Template>
  <TotalTime>12941</TotalTime>
  <Words>5265</Words>
  <Application>Microsoft Office PowerPoint</Application>
  <PresentationFormat>Экран (4:3)</PresentationFormat>
  <Paragraphs>509</Paragraphs>
  <Slides>65</Slides>
  <Notes>59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4</vt:i4>
      </vt:variant>
      <vt:variant>
        <vt:lpstr>Заголовки слайдов</vt:lpstr>
      </vt:variant>
      <vt:variant>
        <vt:i4>65</vt:i4>
      </vt:variant>
    </vt:vector>
  </HeadingPairs>
  <TitlesOfParts>
    <vt:vector size="78" baseType="lpstr">
      <vt:lpstr>Arial</vt:lpstr>
      <vt:lpstr>Calibri</vt:lpstr>
      <vt:lpstr>Cambria Math</vt:lpstr>
      <vt:lpstr>Courier New</vt:lpstr>
      <vt:lpstr>Times New Roman</vt:lpstr>
      <vt:lpstr>Verdana</vt:lpstr>
      <vt:lpstr>1_Cover</vt:lpstr>
      <vt:lpstr>Cover</vt:lpstr>
      <vt:lpstr>2_Cover</vt:lpstr>
      <vt:lpstr>Visio</vt:lpstr>
      <vt:lpstr>Visio.Drawing.15</vt:lpstr>
      <vt:lpstr>Document</vt:lpstr>
      <vt:lpstr>Документ</vt:lpstr>
      <vt:lpstr>Ульянцев Владимир Игоревич  Генерация конечных автоматов с использованием программных средств решения задач выполнимости и удовлетворения ограничений  Диссертация на соискание ученой степени кандидата технических наук  Специальность 05.13.11 – «Математическое и программное обеспечение вычислительных машин, комплексов и компьютерных сетей»  Научный руководитель – доктор технических наук, профессор  Шалыто Анатолий Абрамович</vt:lpstr>
      <vt:lpstr>Введение: актуальность (1)</vt:lpstr>
      <vt:lpstr>Введение: актуальность (2)</vt:lpstr>
      <vt:lpstr>Презентация PowerPoint</vt:lpstr>
      <vt:lpstr>Научная новизна, выносимые на защиту положения</vt:lpstr>
      <vt:lpstr>Глава 1. Задачи выполнимости и удовлетворения ограничений, генерация конечных автоматов</vt:lpstr>
      <vt:lpstr>Задача выполнимости (SAT)</vt:lpstr>
      <vt:lpstr>Задача удовлетворения ограничений (CSP)</vt:lpstr>
      <vt:lpstr>Программные средства решения SAT</vt:lpstr>
      <vt:lpstr>Программные средства решения CSP</vt:lpstr>
      <vt:lpstr>1.2 Конечные автоматы</vt:lpstr>
      <vt:lpstr>Пример ДКА для протокола входящих звонков</vt:lpstr>
      <vt:lpstr>Управляющие конечные автоматы</vt:lpstr>
      <vt:lpstr>Пример 1: торговый аппарат</vt:lpstr>
      <vt:lpstr>Пример 2: очередь с приоритетами из стандартной библиотеки Java</vt:lpstr>
      <vt:lpstr>Сценарии работы</vt:lpstr>
      <vt:lpstr>1.3 Методы генерации автоматов</vt:lpstr>
      <vt:lpstr>Эвристические алгоритмы State Merging</vt:lpstr>
      <vt:lpstr>Метаэвристические алгоритмы</vt:lpstr>
      <vt:lpstr>Использование средств решения SAT</vt:lpstr>
      <vt:lpstr>Пропозициональное кодирование</vt:lpstr>
      <vt:lpstr>Недостатки существующих методов</vt:lpstr>
      <vt:lpstr>Решаемые задачи</vt:lpstr>
      <vt:lpstr>Глава 2. Теоретическая оценка сложности поставленных задач генерации управляющих автоматов</vt:lpstr>
      <vt:lpstr>Известные результаты теории сложности</vt:lpstr>
      <vt:lpstr>Язык задачи </vt:lpstr>
      <vt:lpstr>Доказательство</vt:lpstr>
      <vt:lpstr>Глава 3. Генерация детерминированных конечных автоматов по обучающим словарям</vt:lpstr>
      <vt:lpstr>Первый разработанный метод</vt:lpstr>
      <vt:lpstr>Предикаты нарушения симметрии</vt:lpstr>
      <vt:lpstr>Основная идея новых предикатов</vt:lpstr>
      <vt:lpstr>Дополнительные переменные</vt:lpstr>
      <vt:lpstr>Дополнительные предикаты</vt:lpstr>
      <vt:lpstr>Второй разработанный метод</vt:lpstr>
      <vt:lpstr>Идея обработки ошибочных пометок</vt:lpstr>
      <vt:lpstr>Предикаты обработки ошибочных пометок</vt:lpstr>
      <vt:lpstr>Структура разработанного инструментального средства DFAInducer</vt:lpstr>
      <vt:lpstr>Схема проведения экспериментов</vt:lpstr>
      <vt:lpstr>Сравнение с DFASAT</vt:lpstr>
      <vt:lpstr>Производительность первого метода</vt:lpstr>
      <vt:lpstr>Экспериментальные сравнения второго метода с MuACO</vt:lpstr>
      <vt:lpstr>Глава 4. Генерация управляющих конечных автоматов по сценариям работы</vt:lpstr>
      <vt:lpstr>Третий разработанный метод</vt:lpstr>
      <vt:lpstr>Построение дерева сценариев и графа совместимости</vt:lpstr>
      <vt:lpstr>Ограничения на целочисленные переменные</vt:lpstr>
      <vt:lpstr>Четвертый разработанный метод</vt:lpstr>
      <vt:lpstr>Предлагаемое сведение</vt:lpstr>
      <vt:lpstr>Схема реализованного инструментального средства EFSMTools</vt:lpstr>
      <vt:lpstr>Пример применения разработанного средства к задаче генерации автомата для торгового аппарата</vt:lpstr>
      <vt:lpstr>Сравнение с переборным решением</vt:lpstr>
      <vt:lpstr>Производительность третьего метода</vt:lpstr>
      <vt:lpstr>Сравнение четвертого метода с MuACO и поиском с возвратом</vt:lpstr>
      <vt:lpstr>Глава 5. Внедрение результатов работы</vt:lpstr>
      <vt:lpstr>Внедрение в DFASAT</vt:lpstr>
      <vt:lpstr>Внедрение в образовательный процесс</vt:lpstr>
      <vt:lpstr>Заключение</vt:lpstr>
      <vt:lpstr>Апробация результатов</vt:lpstr>
      <vt:lpstr>Свидетельства о регистрации</vt:lpstr>
      <vt:lpstr>Публикации в ВАК</vt:lpstr>
      <vt:lpstr>Публикации в Scopus (ВАК)</vt:lpstr>
      <vt:lpstr>Другие публикации</vt:lpstr>
      <vt:lpstr>Гранты – руководитель</vt:lpstr>
      <vt:lpstr>Гранты – исполнитель</vt:lpstr>
      <vt:lpstr>Результаты</vt:lpstr>
      <vt:lpstr>Ульянцев Владимир Игоревич  Генерация конечных автоматов с использованием программных средств решения задач выполнимости и удовлетворения ограничений  Диссертация на соискание ученой степени кандидата технических наук  Специальность 05.13.11 – «Математическое и программное обеспечение вычислительных машин, комплексов и компьютерных сетей» </vt:lpstr>
    </vt:vector>
  </TitlesOfParts>
  <Company>DG Win&amp;Soft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Combining Exact and Metaheuristic Techniques For Learning Extended Finite-State Machines From Test Scenarios and Temporal Properties</dc:title>
  <dc:creator>chivdan</dc:creator>
  <cp:lastModifiedBy>Ульянцев Владимир Игоревич</cp:lastModifiedBy>
  <cp:revision>622</cp:revision>
  <cp:lastPrinted>2015-12-23T18:29:36Z</cp:lastPrinted>
  <dcterms:created xsi:type="dcterms:W3CDTF">2014-12-03T12:38:45Z</dcterms:created>
  <dcterms:modified xsi:type="dcterms:W3CDTF">2020-12-17T19:55:41Z</dcterms:modified>
</cp:coreProperties>
</file>